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37" r:id="rId2"/>
    <p:sldId id="338" r:id="rId3"/>
    <p:sldId id="262" r:id="rId4"/>
    <p:sldId id="365" r:id="rId5"/>
    <p:sldId id="363" r:id="rId6"/>
    <p:sldId id="340" r:id="rId7"/>
    <p:sldId id="274" r:id="rId8"/>
    <p:sldId id="341" r:id="rId9"/>
    <p:sldId id="344" r:id="rId10"/>
    <p:sldId id="345" r:id="rId11"/>
    <p:sldId id="346" r:id="rId12"/>
    <p:sldId id="342" r:id="rId13"/>
    <p:sldId id="347" r:id="rId14"/>
    <p:sldId id="348" r:id="rId15"/>
    <p:sldId id="351" r:id="rId16"/>
    <p:sldId id="350" r:id="rId17"/>
    <p:sldId id="349" r:id="rId18"/>
    <p:sldId id="360" r:id="rId19"/>
    <p:sldId id="356" r:id="rId20"/>
    <p:sldId id="361" r:id="rId21"/>
    <p:sldId id="362" r:id="rId22"/>
    <p:sldId id="352" r:id="rId23"/>
    <p:sldId id="358" r:id="rId24"/>
    <p:sldId id="286" r:id="rId2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l Roovers" initials="MR" lastIdx="5" clrIdx="0">
    <p:extLst>
      <p:ext uri="{19B8F6BF-5375-455C-9EA6-DF929625EA0E}">
        <p15:presenceInfo xmlns:p15="http://schemas.microsoft.com/office/powerpoint/2012/main" userId="9ea3c905d4c79988" providerId="Windows Live"/>
      </p:ext>
    </p:extLst>
  </p:cmAuthor>
  <p:cmAuthor id="2" name="Ana Kordic - Lasten" initials="AK-L" lastIdx="5" clrIdx="1">
    <p:extLst>
      <p:ext uri="{19B8F6BF-5375-455C-9EA6-DF929625EA0E}">
        <p15:presenceInfo xmlns:p15="http://schemas.microsoft.com/office/powerpoint/2012/main" userId="S-1-5-21-932686498-1610486119-1155464205-425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5D3"/>
    <a:srgbClr val="D3A29D"/>
    <a:srgbClr val="E8B298"/>
    <a:srgbClr val="E19C79"/>
    <a:srgbClr val="A0635F"/>
    <a:srgbClr val="F7F0EF"/>
    <a:srgbClr val="F0E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69279" autoAdjust="0"/>
  </p:normalViewPr>
  <p:slideViewPr>
    <p:cSldViewPr snapToGrid="0">
      <p:cViewPr varScale="1">
        <p:scale>
          <a:sx n="59" d="100"/>
          <a:sy n="59" d="100"/>
        </p:scale>
        <p:origin x="1570" y="3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3" d="100"/>
          <a:sy n="93" d="100"/>
        </p:scale>
        <p:origin x="3005"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el Roovers" userId="9ea3c905d4c79988" providerId="LiveId" clId="{04F5FCA0-4AD8-4D1B-BBB0-E525CDD44023}"/>
    <pc:docChg chg="modSld">
      <pc:chgData name="Merel Roovers" userId="9ea3c905d4c79988" providerId="LiveId" clId="{04F5FCA0-4AD8-4D1B-BBB0-E525CDD44023}" dt="2024-11-08T10:52:02.310" v="20" actId="6549"/>
      <pc:docMkLst>
        <pc:docMk/>
      </pc:docMkLst>
      <pc:sldChg chg="modNotesTx">
        <pc:chgData name="Merel Roovers" userId="9ea3c905d4c79988" providerId="LiveId" clId="{04F5FCA0-4AD8-4D1B-BBB0-E525CDD44023}" dt="2024-11-08T10:51:17.745" v="1" actId="6549"/>
        <pc:sldMkLst>
          <pc:docMk/>
          <pc:sldMk cId="2308676404" sldId="262"/>
        </pc:sldMkLst>
      </pc:sldChg>
      <pc:sldChg chg="modNotesTx">
        <pc:chgData name="Merel Roovers" userId="9ea3c905d4c79988" providerId="LiveId" clId="{04F5FCA0-4AD8-4D1B-BBB0-E525CDD44023}" dt="2024-11-08T10:51:26.180" v="4" actId="6549"/>
        <pc:sldMkLst>
          <pc:docMk/>
          <pc:sldMk cId="3254744012" sldId="274"/>
        </pc:sldMkLst>
      </pc:sldChg>
      <pc:sldChg chg="modNotesTx">
        <pc:chgData name="Merel Roovers" userId="9ea3c905d4c79988" providerId="LiveId" clId="{04F5FCA0-4AD8-4D1B-BBB0-E525CDD44023}" dt="2024-11-08T10:51:15.542" v="0" actId="6549"/>
        <pc:sldMkLst>
          <pc:docMk/>
          <pc:sldMk cId="1868981205" sldId="338"/>
        </pc:sldMkLst>
      </pc:sldChg>
      <pc:sldChg chg="modNotesTx">
        <pc:chgData name="Merel Roovers" userId="9ea3c905d4c79988" providerId="LiveId" clId="{04F5FCA0-4AD8-4D1B-BBB0-E525CDD44023}" dt="2024-11-08T10:51:24.064" v="3" actId="6549"/>
        <pc:sldMkLst>
          <pc:docMk/>
          <pc:sldMk cId="1828463775" sldId="340"/>
        </pc:sldMkLst>
      </pc:sldChg>
      <pc:sldChg chg="modNotesTx">
        <pc:chgData name="Merel Roovers" userId="9ea3c905d4c79988" providerId="LiveId" clId="{04F5FCA0-4AD8-4D1B-BBB0-E525CDD44023}" dt="2024-11-08T10:51:28.652" v="5" actId="6549"/>
        <pc:sldMkLst>
          <pc:docMk/>
          <pc:sldMk cId="3316470198" sldId="341"/>
        </pc:sldMkLst>
      </pc:sldChg>
      <pc:sldChg chg="modNotesTx">
        <pc:chgData name="Merel Roovers" userId="9ea3c905d4c79988" providerId="LiveId" clId="{04F5FCA0-4AD8-4D1B-BBB0-E525CDD44023}" dt="2024-11-08T10:51:37.066" v="9" actId="6549"/>
        <pc:sldMkLst>
          <pc:docMk/>
          <pc:sldMk cId="4156277160" sldId="342"/>
        </pc:sldMkLst>
      </pc:sldChg>
      <pc:sldChg chg="modNotesTx">
        <pc:chgData name="Merel Roovers" userId="9ea3c905d4c79988" providerId="LiveId" clId="{04F5FCA0-4AD8-4D1B-BBB0-E525CDD44023}" dt="2024-11-08T10:51:30.540" v="6" actId="6549"/>
        <pc:sldMkLst>
          <pc:docMk/>
          <pc:sldMk cId="3731320629" sldId="344"/>
        </pc:sldMkLst>
      </pc:sldChg>
      <pc:sldChg chg="modNotesTx">
        <pc:chgData name="Merel Roovers" userId="9ea3c905d4c79988" providerId="LiveId" clId="{04F5FCA0-4AD8-4D1B-BBB0-E525CDD44023}" dt="2024-11-08T10:51:33.034" v="7" actId="6549"/>
        <pc:sldMkLst>
          <pc:docMk/>
          <pc:sldMk cId="2070006396" sldId="345"/>
        </pc:sldMkLst>
      </pc:sldChg>
      <pc:sldChg chg="modNotesTx">
        <pc:chgData name="Merel Roovers" userId="9ea3c905d4c79988" providerId="LiveId" clId="{04F5FCA0-4AD8-4D1B-BBB0-E525CDD44023}" dt="2024-11-08T10:51:35.299" v="8" actId="6549"/>
        <pc:sldMkLst>
          <pc:docMk/>
          <pc:sldMk cId="815095609" sldId="346"/>
        </pc:sldMkLst>
      </pc:sldChg>
      <pc:sldChg chg="modNotesTx">
        <pc:chgData name="Merel Roovers" userId="9ea3c905d4c79988" providerId="LiveId" clId="{04F5FCA0-4AD8-4D1B-BBB0-E525CDD44023}" dt="2024-11-08T10:51:39.482" v="10" actId="6549"/>
        <pc:sldMkLst>
          <pc:docMk/>
          <pc:sldMk cId="1495528047" sldId="347"/>
        </pc:sldMkLst>
      </pc:sldChg>
      <pc:sldChg chg="modNotesTx">
        <pc:chgData name="Merel Roovers" userId="9ea3c905d4c79988" providerId="LiveId" clId="{04F5FCA0-4AD8-4D1B-BBB0-E525CDD44023}" dt="2024-11-08T10:51:41.254" v="11" actId="6549"/>
        <pc:sldMkLst>
          <pc:docMk/>
          <pc:sldMk cId="3392393298" sldId="348"/>
        </pc:sldMkLst>
      </pc:sldChg>
      <pc:sldChg chg="modNotesTx">
        <pc:chgData name="Merel Roovers" userId="9ea3c905d4c79988" providerId="LiveId" clId="{04F5FCA0-4AD8-4D1B-BBB0-E525CDD44023}" dt="2024-11-08T10:51:47.500" v="14" actId="6549"/>
        <pc:sldMkLst>
          <pc:docMk/>
          <pc:sldMk cId="2240795446" sldId="349"/>
        </pc:sldMkLst>
      </pc:sldChg>
      <pc:sldChg chg="modNotesTx">
        <pc:chgData name="Merel Roovers" userId="9ea3c905d4c79988" providerId="LiveId" clId="{04F5FCA0-4AD8-4D1B-BBB0-E525CDD44023}" dt="2024-11-08T10:51:45.451" v="13" actId="6549"/>
        <pc:sldMkLst>
          <pc:docMk/>
          <pc:sldMk cId="2287736129" sldId="350"/>
        </pc:sldMkLst>
      </pc:sldChg>
      <pc:sldChg chg="modNotesTx">
        <pc:chgData name="Merel Roovers" userId="9ea3c905d4c79988" providerId="LiveId" clId="{04F5FCA0-4AD8-4D1B-BBB0-E525CDD44023}" dt="2024-11-08T10:51:43.477" v="12" actId="6549"/>
        <pc:sldMkLst>
          <pc:docMk/>
          <pc:sldMk cId="1361315846" sldId="351"/>
        </pc:sldMkLst>
      </pc:sldChg>
      <pc:sldChg chg="modNotesTx">
        <pc:chgData name="Merel Roovers" userId="9ea3c905d4c79988" providerId="LiveId" clId="{04F5FCA0-4AD8-4D1B-BBB0-E525CDD44023}" dt="2024-11-08T10:52:00.246" v="19" actId="6549"/>
        <pc:sldMkLst>
          <pc:docMk/>
          <pc:sldMk cId="1013149822" sldId="352"/>
        </pc:sldMkLst>
      </pc:sldChg>
      <pc:sldChg chg="modNotesTx">
        <pc:chgData name="Merel Roovers" userId="9ea3c905d4c79988" providerId="LiveId" clId="{04F5FCA0-4AD8-4D1B-BBB0-E525CDD44023}" dt="2024-11-08T10:51:53.909" v="16" actId="6549"/>
        <pc:sldMkLst>
          <pc:docMk/>
          <pc:sldMk cId="2265173694" sldId="356"/>
        </pc:sldMkLst>
      </pc:sldChg>
      <pc:sldChg chg="modNotesTx">
        <pc:chgData name="Merel Roovers" userId="9ea3c905d4c79988" providerId="LiveId" clId="{04F5FCA0-4AD8-4D1B-BBB0-E525CDD44023}" dt="2024-11-08T10:52:02.310" v="20" actId="6549"/>
        <pc:sldMkLst>
          <pc:docMk/>
          <pc:sldMk cId="206808463" sldId="358"/>
        </pc:sldMkLst>
      </pc:sldChg>
      <pc:sldChg chg="modNotesTx">
        <pc:chgData name="Merel Roovers" userId="9ea3c905d4c79988" providerId="LiveId" clId="{04F5FCA0-4AD8-4D1B-BBB0-E525CDD44023}" dt="2024-11-08T10:51:52.205" v="15" actId="6549"/>
        <pc:sldMkLst>
          <pc:docMk/>
          <pc:sldMk cId="2325472123" sldId="360"/>
        </pc:sldMkLst>
      </pc:sldChg>
      <pc:sldChg chg="modNotesTx">
        <pc:chgData name="Merel Roovers" userId="9ea3c905d4c79988" providerId="LiveId" clId="{04F5FCA0-4AD8-4D1B-BBB0-E525CDD44023}" dt="2024-11-08T10:51:55.674" v="17" actId="6549"/>
        <pc:sldMkLst>
          <pc:docMk/>
          <pc:sldMk cId="3584777761" sldId="361"/>
        </pc:sldMkLst>
      </pc:sldChg>
      <pc:sldChg chg="modNotesTx">
        <pc:chgData name="Merel Roovers" userId="9ea3c905d4c79988" providerId="LiveId" clId="{04F5FCA0-4AD8-4D1B-BBB0-E525CDD44023}" dt="2024-11-08T10:51:57.954" v="18" actId="6549"/>
        <pc:sldMkLst>
          <pc:docMk/>
          <pc:sldMk cId="2377417099" sldId="362"/>
        </pc:sldMkLst>
      </pc:sldChg>
      <pc:sldChg chg="modNotesTx">
        <pc:chgData name="Merel Roovers" userId="9ea3c905d4c79988" providerId="LiveId" clId="{04F5FCA0-4AD8-4D1B-BBB0-E525CDD44023}" dt="2024-11-08T10:51:19.627" v="2" actId="6549"/>
        <pc:sldMkLst>
          <pc:docMk/>
          <pc:sldMk cId="491797394" sldId="3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77220E0-D80C-E52B-C4B5-19A8E7AF609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30F9E5BA-6FB6-0063-063C-685DEBC5E01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E3E18C-CE06-4F57-B6EB-0F06725659C3}" type="datetimeFigureOut">
              <a:rPr lang="nl-NL" smtClean="0"/>
              <a:t>8-11-2024</a:t>
            </a:fld>
            <a:endParaRPr lang="nl-NL"/>
          </a:p>
        </p:txBody>
      </p:sp>
      <p:sp>
        <p:nvSpPr>
          <p:cNvPr id="4" name="Tijdelijke aanduiding voor voettekst 3">
            <a:extLst>
              <a:ext uri="{FF2B5EF4-FFF2-40B4-BE49-F238E27FC236}">
                <a16:creationId xmlns:a16="http://schemas.microsoft.com/office/drawing/2014/main" id="{69D6D57C-99E9-EC24-38B8-4D9752187A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5DC264C-A187-CADD-7154-97A36AC20BB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5769A20-205B-442C-8B7F-86BEB29DF3B5}" type="slidenum">
              <a:rPr lang="nl-NL" smtClean="0"/>
              <a:t>‹nr.›</a:t>
            </a:fld>
            <a:endParaRPr lang="nl-NL"/>
          </a:p>
        </p:txBody>
      </p:sp>
    </p:spTree>
    <p:extLst>
      <p:ext uri="{BB962C8B-B14F-4D97-AF65-F5344CB8AC3E}">
        <p14:creationId xmlns:p14="http://schemas.microsoft.com/office/powerpoint/2010/main" val="3105114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3EBFC2D-6564-451F-970F-CE444FA07A36}" type="datetimeFigureOut">
              <a:rPr lang="nl-NL" smtClean="0"/>
              <a:t>8-11-2024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9058EA-4703-4DC5-B026-B593C09AC268}" type="slidenum">
              <a:rPr lang="nl-NL" smtClean="0"/>
              <a:t>‹nr.›</a:t>
            </a:fld>
            <a:endParaRPr lang="nl-NL"/>
          </a:p>
        </p:txBody>
      </p:sp>
    </p:spTree>
    <p:extLst>
      <p:ext uri="{BB962C8B-B14F-4D97-AF65-F5344CB8AC3E}">
        <p14:creationId xmlns:p14="http://schemas.microsoft.com/office/powerpoint/2010/main" val="223253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a:t>
            </a:fld>
            <a:endParaRPr lang="nl-NL"/>
          </a:p>
        </p:txBody>
      </p:sp>
    </p:spTree>
    <p:extLst>
      <p:ext uri="{BB962C8B-B14F-4D97-AF65-F5344CB8AC3E}">
        <p14:creationId xmlns:p14="http://schemas.microsoft.com/office/powerpoint/2010/main" val="361685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E8B298"/>
              </a:solidFill>
              <a:latin typeface="Mic32NewRoundedW00-Bold" panose="020B0803040000020004" pitchFamily="34" charset="0"/>
            </a:endParaRPr>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10</a:t>
            </a:fld>
            <a:endParaRPr lang="nl-NL"/>
          </a:p>
        </p:txBody>
      </p:sp>
    </p:spTree>
    <p:extLst>
      <p:ext uri="{BB962C8B-B14F-4D97-AF65-F5344CB8AC3E}">
        <p14:creationId xmlns:p14="http://schemas.microsoft.com/office/powerpoint/2010/main" val="432191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11</a:t>
            </a:fld>
            <a:endParaRPr lang="nl-NL"/>
          </a:p>
        </p:txBody>
      </p:sp>
    </p:spTree>
    <p:extLst>
      <p:ext uri="{BB962C8B-B14F-4D97-AF65-F5344CB8AC3E}">
        <p14:creationId xmlns:p14="http://schemas.microsoft.com/office/powerpoint/2010/main" val="366693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12</a:t>
            </a:fld>
            <a:endParaRPr lang="nl-NL"/>
          </a:p>
        </p:txBody>
      </p:sp>
    </p:spTree>
    <p:extLst>
      <p:ext uri="{BB962C8B-B14F-4D97-AF65-F5344CB8AC3E}">
        <p14:creationId xmlns:p14="http://schemas.microsoft.com/office/powerpoint/2010/main" val="140876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13</a:t>
            </a:fld>
            <a:endParaRPr lang="nl-NL"/>
          </a:p>
        </p:txBody>
      </p:sp>
    </p:spTree>
    <p:extLst>
      <p:ext uri="{BB962C8B-B14F-4D97-AF65-F5344CB8AC3E}">
        <p14:creationId xmlns:p14="http://schemas.microsoft.com/office/powerpoint/2010/main" val="236691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14</a:t>
            </a:fld>
            <a:endParaRPr lang="nl-NL"/>
          </a:p>
        </p:txBody>
      </p:sp>
    </p:spTree>
    <p:extLst>
      <p:ext uri="{BB962C8B-B14F-4D97-AF65-F5344CB8AC3E}">
        <p14:creationId xmlns:p14="http://schemas.microsoft.com/office/powerpoint/2010/main" val="208436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15</a:t>
            </a:fld>
            <a:endParaRPr lang="nl-NL"/>
          </a:p>
        </p:txBody>
      </p:sp>
    </p:spTree>
    <p:extLst>
      <p:ext uri="{BB962C8B-B14F-4D97-AF65-F5344CB8AC3E}">
        <p14:creationId xmlns:p14="http://schemas.microsoft.com/office/powerpoint/2010/main" val="366530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16</a:t>
            </a:fld>
            <a:endParaRPr lang="nl-NL"/>
          </a:p>
        </p:txBody>
      </p:sp>
    </p:spTree>
    <p:extLst>
      <p:ext uri="{BB962C8B-B14F-4D97-AF65-F5344CB8AC3E}">
        <p14:creationId xmlns:p14="http://schemas.microsoft.com/office/powerpoint/2010/main" val="112459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17</a:t>
            </a:fld>
            <a:endParaRPr lang="nl-NL"/>
          </a:p>
        </p:txBody>
      </p:sp>
    </p:spTree>
    <p:extLst>
      <p:ext uri="{BB962C8B-B14F-4D97-AF65-F5344CB8AC3E}">
        <p14:creationId xmlns:p14="http://schemas.microsoft.com/office/powerpoint/2010/main" val="3997341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18</a:t>
            </a:fld>
            <a:endParaRPr lang="nl-NL"/>
          </a:p>
        </p:txBody>
      </p:sp>
    </p:spTree>
    <p:extLst>
      <p:ext uri="{BB962C8B-B14F-4D97-AF65-F5344CB8AC3E}">
        <p14:creationId xmlns:p14="http://schemas.microsoft.com/office/powerpoint/2010/main" val="588694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19</a:t>
            </a:fld>
            <a:endParaRPr lang="nl-NL"/>
          </a:p>
        </p:txBody>
      </p:sp>
    </p:spTree>
    <p:extLst>
      <p:ext uri="{BB962C8B-B14F-4D97-AF65-F5344CB8AC3E}">
        <p14:creationId xmlns:p14="http://schemas.microsoft.com/office/powerpoint/2010/main" val="306453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2</a:t>
            </a:fld>
            <a:endParaRPr lang="nl-NL"/>
          </a:p>
        </p:txBody>
      </p:sp>
    </p:spTree>
    <p:extLst>
      <p:ext uri="{BB962C8B-B14F-4D97-AF65-F5344CB8AC3E}">
        <p14:creationId xmlns:p14="http://schemas.microsoft.com/office/powerpoint/2010/main" val="185614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20</a:t>
            </a:fld>
            <a:endParaRPr lang="nl-NL"/>
          </a:p>
        </p:txBody>
      </p:sp>
    </p:spTree>
    <p:extLst>
      <p:ext uri="{BB962C8B-B14F-4D97-AF65-F5344CB8AC3E}">
        <p14:creationId xmlns:p14="http://schemas.microsoft.com/office/powerpoint/2010/main" val="972856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21</a:t>
            </a:fld>
            <a:endParaRPr lang="nl-NL"/>
          </a:p>
        </p:txBody>
      </p:sp>
    </p:spTree>
    <p:extLst>
      <p:ext uri="{BB962C8B-B14F-4D97-AF65-F5344CB8AC3E}">
        <p14:creationId xmlns:p14="http://schemas.microsoft.com/office/powerpoint/2010/main" val="637213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22</a:t>
            </a:fld>
            <a:endParaRPr lang="nl-NL"/>
          </a:p>
        </p:txBody>
      </p:sp>
    </p:spTree>
    <p:extLst>
      <p:ext uri="{BB962C8B-B14F-4D97-AF65-F5344CB8AC3E}">
        <p14:creationId xmlns:p14="http://schemas.microsoft.com/office/powerpoint/2010/main" val="140453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23</a:t>
            </a:fld>
            <a:endParaRPr lang="nl-NL"/>
          </a:p>
        </p:txBody>
      </p:sp>
    </p:spTree>
    <p:extLst>
      <p:ext uri="{BB962C8B-B14F-4D97-AF65-F5344CB8AC3E}">
        <p14:creationId xmlns:p14="http://schemas.microsoft.com/office/powerpoint/2010/main" val="1605154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24</a:t>
            </a:fld>
            <a:endParaRPr lang="nl-NL"/>
          </a:p>
        </p:txBody>
      </p:sp>
    </p:spTree>
    <p:extLst>
      <p:ext uri="{BB962C8B-B14F-4D97-AF65-F5344CB8AC3E}">
        <p14:creationId xmlns:p14="http://schemas.microsoft.com/office/powerpoint/2010/main" val="340889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3</a:t>
            </a:fld>
            <a:endParaRPr lang="nl-NL"/>
          </a:p>
        </p:txBody>
      </p:sp>
    </p:spTree>
    <p:extLst>
      <p:ext uri="{BB962C8B-B14F-4D97-AF65-F5344CB8AC3E}">
        <p14:creationId xmlns:p14="http://schemas.microsoft.com/office/powerpoint/2010/main" val="106676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4</a:t>
            </a:fld>
            <a:endParaRPr lang="nl-NL"/>
          </a:p>
        </p:txBody>
      </p:sp>
    </p:spTree>
    <p:extLst>
      <p:ext uri="{BB962C8B-B14F-4D97-AF65-F5344CB8AC3E}">
        <p14:creationId xmlns:p14="http://schemas.microsoft.com/office/powerpoint/2010/main" val="311152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C2F1E-9AAB-5FD0-CE28-26B399E032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DED0ED6-F24F-4B45-5B2D-A3DC14E2EE0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A0D5CD7-97F7-A8F1-FD49-E044DD722BB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B84CC9C-27F0-9FDB-1C6C-1FCFEF3202A5}"/>
              </a:ext>
            </a:extLst>
          </p:cNvPr>
          <p:cNvSpPr>
            <a:spLocks noGrp="1"/>
          </p:cNvSpPr>
          <p:nvPr>
            <p:ph type="sldNum" sz="quarter" idx="5"/>
          </p:nvPr>
        </p:nvSpPr>
        <p:spPr/>
        <p:txBody>
          <a:bodyPr/>
          <a:lstStyle/>
          <a:p>
            <a:fld id="{3E9058EA-4703-4DC5-B026-B593C09AC268}" type="slidenum">
              <a:rPr lang="nl-NL" smtClean="0"/>
              <a:t>5</a:t>
            </a:fld>
            <a:endParaRPr lang="nl-NL"/>
          </a:p>
        </p:txBody>
      </p:sp>
    </p:spTree>
    <p:extLst>
      <p:ext uri="{BB962C8B-B14F-4D97-AF65-F5344CB8AC3E}">
        <p14:creationId xmlns:p14="http://schemas.microsoft.com/office/powerpoint/2010/main" val="186077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6</a:t>
            </a:fld>
            <a:endParaRPr lang="nl-NL"/>
          </a:p>
        </p:txBody>
      </p:sp>
    </p:spTree>
    <p:extLst>
      <p:ext uri="{BB962C8B-B14F-4D97-AF65-F5344CB8AC3E}">
        <p14:creationId xmlns:p14="http://schemas.microsoft.com/office/powerpoint/2010/main" val="141477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7</a:t>
            </a:fld>
            <a:endParaRPr lang="nl-NL"/>
          </a:p>
        </p:txBody>
      </p:sp>
    </p:spTree>
    <p:extLst>
      <p:ext uri="{BB962C8B-B14F-4D97-AF65-F5344CB8AC3E}">
        <p14:creationId xmlns:p14="http://schemas.microsoft.com/office/powerpoint/2010/main" val="109276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3E9058EA-4703-4DC5-B026-B593C09AC268}" type="slidenum">
              <a:rPr lang="nl-NL" smtClean="0"/>
              <a:t>8</a:t>
            </a:fld>
            <a:endParaRPr lang="nl-NL"/>
          </a:p>
        </p:txBody>
      </p:sp>
    </p:spTree>
    <p:extLst>
      <p:ext uri="{BB962C8B-B14F-4D97-AF65-F5344CB8AC3E}">
        <p14:creationId xmlns:p14="http://schemas.microsoft.com/office/powerpoint/2010/main" val="54682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BA679F-F138-4681-947E-7D0C011FD6D0}" type="slidenum">
              <a:rPr lang="nl-NL" smtClean="0"/>
              <a:t>9</a:t>
            </a:fld>
            <a:endParaRPr lang="nl-NL"/>
          </a:p>
        </p:txBody>
      </p:sp>
    </p:spTree>
    <p:extLst>
      <p:ext uri="{BB962C8B-B14F-4D97-AF65-F5344CB8AC3E}">
        <p14:creationId xmlns:p14="http://schemas.microsoft.com/office/powerpoint/2010/main" val="393032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F7F0EF"/>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681CC70E-0DAA-3DEC-420F-0010B24A59AC}"/>
              </a:ext>
            </a:extLst>
          </p:cNvPr>
          <p:cNvGrpSpPr/>
          <p:nvPr userDrawn="1"/>
        </p:nvGrpSpPr>
        <p:grpSpPr>
          <a:xfrm>
            <a:off x="1" y="21896"/>
            <a:ext cx="12191999" cy="8670691"/>
            <a:chOff x="0" y="21895"/>
            <a:chExt cx="13616940" cy="11618995"/>
          </a:xfrm>
        </p:grpSpPr>
        <p:grpSp>
          <p:nvGrpSpPr>
            <p:cNvPr id="9" name="Groep 8">
              <a:extLst>
                <a:ext uri="{FF2B5EF4-FFF2-40B4-BE49-F238E27FC236}">
                  <a16:creationId xmlns:a16="http://schemas.microsoft.com/office/drawing/2014/main" id="{3EDEBCBE-8F73-8179-F9E2-79CEC7E54776}"/>
                </a:ext>
              </a:extLst>
            </p:cNvPr>
            <p:cNvGrpSpPr/>
            <p:nvPr/>
          </p:nvGrpSpPr>
          <p:grpSpPr>
            <a:xfrm>
              <a:off x="0" y="21895"/>
              <a:ext cx="13142025" cy="5806440"/>
              <a:chOff x="0" y="21895"/>
              <a:chExt cx="13142025" cy="5806440"/>
            </a:xfrm>
          </p:grpSpPr>
          <p:pic>
            <p:nvPicPr>
              <p:cNvPr id="13" name="Afbeelding 12" descr="Afbeelding met zwart, duisternis, schermopname, ruimte&#10;&#10;Automatisch gegenereerde beschrijving">
                <a:extLst>
                  <a:ext uri="{FF2B5EF4-FFF2-40B4-BE49-F238E27FC236}">
                    <a16:creationId xmlns:a16="http://schemas.microsoft.com/office/drawing/2014/main" id="{1EC1097F-E89B-9ACD-1522-75DC5678C93E}"/>
                  </a:ext>
                </a:extLst>
              </p:cNvPr>
              <p:cNvPicPr>
                <a:picLocks noChangeAspect="1"/>
              </p:cNvPicPr>
              <p:nvPr/>
            </p:nvPicPr>
            <p:blipFill rotWithShape="1">
              <a:blip r:embed="rId2" cstate="hqprint">
                <a:alphaModFix amt="5000"/>
                <a:extLst>
                  <a:ext uri="{28A0092B-C50C-407E-A947-70E740481C1C}">
                    <a14:useLocalDpi xmlns:a14="http://schemas.microsoft.com/office/drawing/2010/main" val="0"/>
                  </a:ext>
                </a:extLst>
              </a:blip>
              <a:srcRect r="4555" b="15333"/>
              <a:stretch/>
            </p:blipFill>
            <p:spPr>
              <a:xfrm>
                <a:off x="0" y="21895"/>
                <a:ext cx="6545580" cy="5806440"/>
              </a:xfrm>
              <a:prstGeom prst="rect">
                <a:avLst/>
              </a:prstGeom>
            </p:spPr>
          </p:pic>
          <p:pic>
            <p:nvPicPr>
              <p:cNvPr id="14" name="Afbeelding 13" descr="Afbeelding met zwart, duisternis, schermopname, ruimte&#10;&#10;Automatisch gegenereerde beschrijving">
                <a:extLst>
                  <a:ext uri="{FF2B5EF4-FFF2-40B4-BE49-F238E27FC236}">
                    <a16:creationId xmlns:a16="http://schemas.microsoft.com/office/drawing/2014/main" id="{8E18FF46-368B-9906-E40C-7AA1FABDEEA8}"/>
                  </a:ext>
                </a:extLst>
              </p:cNvPr>
              <p:cNvPicPr>
                <a:picLocks noChangeAspect="1"/>
              </p:cNvPicPr>
              <p:nvPr/>
            </p:nvPicPr>
            <p:blipFill rotWithShape="1">
              <a:blip r:embed="rId2" cstate="hqprint">
                <a:alphaModFix amt="5000"/>
                <a:extLst>
                  <a:ext uri="{28A0092B-C50C-407E-A947-70E740481C1C}">
                    <a14:useLocalDpi xmlns:a14="http://schemas.microsoft.com/office/drawing/2010/main" val="0"/>
                  </a:ext>
                </a:extLst>
              </a:blip>
              <a:srcRect r="4555" b="15333"/>
              <a:stretch/>
            </p:blipFill>
            <p:spPr>
              <a:xfrm>
                <a:off x="6596446" y="21895"/>
                <a:ext cx="6545579" cy="5806440"/>
              </a:xfrm>
              <a:prstGeom prst="rect">
                <a:avLst/>
              </a:prstGeom>
            </p:spPr>
          </p:pic>
        </p:grpSp>
        <p:grpSp>
          <p:nvGrpSpPr>
            <p:cNvPr id="10" name="Groep 9">
              <a:extLst>
                <a:ext uri="{FF2B5EF4-FFF2-40B4-BE49-F238E27FC236}">
                  <a16:creationId xmlns:a16="http://schemas.microsoft.com/office/drawing/2014/main" id="{E639ED3B-2D7A-17AC-4202-336D788948CD}"/>
                </a:ext>
              </a:extLst>
            </p:cNvPr>
            <p:cNvGrpSpPr/>
            <p:nvPr/>
          </p:nvGrpSpPr>
          <p:grpSpPr>
            <a:xfrm>
              <a:off x="487680" y="5824877"/>
              <a:ext cx="13129260" cy="5816013"/>
              <a:chOff x="0" y="12322"/>
              <a:chExt cx="13129260" cy="5816013"/>
            </a:xfrm>
          </p:grpSpPr>
          <p:pic>
            <p:nvPicPr>
              <p:cNvPr id="11" name="Afbeelding 10" descr="Afbeelding met zwart, duisternis, schermopname, ruimte&#10;&#10;Automatisch gegenereerde beschrijving">
                <a:extLst>
                  <a:ext uri="{FF2B5EF4-FFF2-40B4-BE49-F238E27FC236}">
                    <a16:creationId xmlns:a16="http://schemas.microsoft.com/office/drawing/2014/main" id="{1842A18F-740C-0C53-5F50-D2B2B315F470}"/>
                  </a:ext>
                </a:extLst>
              </p:cNvPr>
              <p:cNvPicPr>
                <a:picLocks noChangeAspect="1"/>
              </p:cNvPicPr>
              <p:nvPr/>
            </p:nvPicPr>
            <p:blipFill rotWithShape="1">
              <a:blip r:embed="rId2" cstate="hqprint">
                <a:alphaModFix amt="5000"/>
                <a:extLst>
                  <a:ext uri="{28A0092B-C50C-407E-A947-70E740481C1C}">
                    <a14:useLocalDpi xmlns:a14="http://schemas.microsoft.com/office/drawing/2010/main" val="0"/>
                  </a:ext>
                </a:extLst>
              </a:blip>
              <a:srcRect r="4555" b="15333"/>
              <a:stretch/>
            </p:blipFill>
            <p:spPr>
              <a:xfrm>
                <a:off x="0" y="21895"/>
                <a:ext cx="6545580" cy="5806440"/>
              </a:xfrm>
              <a:prstGeom prst="rect">
                <a:avLst/>
              </a:prstGeom>
            </p:spPr>
          </p:pic>
          <p:pic>
            <p:nvPicPr>
              <p:cNvPr id="12" name="Afbeelding 11" descr="Afbeelding met zwart, duisternis, schermopname, ruimte&#10;&#10;Automatisch gegenereerde beschrijving">
                <a:extLst>
                  <a:ext uri="{FF2B5EF4-FFF2-40B4-BE49-F238E27FC236}">
                    <a16:creationId xmlns:a16="http://schemas.microsoft.com/office/drawing/2014/main" id="{7274FED8-6F84-A7FA-38B9-D869B3C9C3B7}"/>
                  </a:ext>
                </a:extLst>
              </p:cNvPr>
              <p:cNvPicPr>
                <a:picLocks noChangeAspect="1"/>
              </p:cNvPicPr>
              <p:nvPr/>
            </p:nvPicPr>
            <p:blipFill rotWithShape="1">
              <a:blip r:embed="rId2" cstate="hqprint">
                <a:alphaModFix amt="5000"/>
                <a:extLst>
                  <a:ext uri="{28A0092B-C50C-407E-A947-70E740481C1C}">
                    <a14:useLocalDpi xmlns:a14="http://schemas.microsoft.com/office/drawing/2010/main" val="0"/>
                  </a:ext>
                </a:extLst>
              </a:blip>
              <a:srcRect r="4555" b="15333"/>
              <a:stretch/>
            </p:blipFill>
            <p:spPr>
              <a:xfrm>
                <a:off x="6583681" y="12322"/>
                <a:ext cx="6545579" cy="5806440"/>
              </a:xfrm>
              <a:prstGeom prst="rect">
                <a:avLst/>
              </a:prstGeom>
            </p:spPr>
          </p:pic>
        </p:grpSp>
      </p:grpSp>
      <p:pic>
        <p:nvPicPr>
          <p:cNvPr id="7" name="Afbeelding 6" descr="Afbeelding met tekst, schermopname, Graphics">
            <a:extLst>
              <a:ext uri="{FF2B5EF4-FFF2-40B4-BE49-F238E27FC236}">
                <a16:creationId xmlns:a16="http://schemas.microsoft.com/office/drawing/2014/main" id="{D33CEE43-AACA-4238-9348-8A102C98E6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2771" y="0"/>
            <a:ext cx="1988842" cy="1364555"/>
          </a:xfrm>
          <a:prstGeom prst="rect">
            <a:avLst/>
          </a:prstGeom>
        </p:spPr>
      </p:pic>
    </p:spTree>
    <p:extLst>
      <p:ext uri="{BB962C8B-B14F-4D97-AF65-F5344CB8AC3E}">
        <p14:creationId xmlns:p14="http://schemas.microsoft.com/office/powerpoint/2010/main" val="352925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rgbClr val="F7F0EF"/>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681CC70E-0DAA-3DEC-420F-0010B24A59AC}"/>
              </a:ext>
            </a:extLst>
          </p:cNvPr>
          <p:cNvGrpSpPr/>
          <p:nvPr userDrawn="1"/>
        </p:nvGrpSpPr>
        <p:grpSpPr>
          <a:xfrm>
            <a:off x="1" y="21896"/>
            <a:ext cx="12191999" cy="8670691"/>
            <a:chOff x="0" y="21895"/>
            <a:chExt cx="13616940" cy="11618995"/>
          </a:xfrm>
        </p:grpSpPr>
        <p:grpSp>
          <p:nvGrpSpPr>
            <p:cNvPr id="9" name="Groep 8">
              <a:extLst>
                <a:ext uri="{FF2B5EF4-FFF2-40B4-BE49-F238E27FC236}">
                  <a16:creationId xmlns:a16="http://schemas.microsoft.com/office/drawing/2014/main" id="{3EDEBCBE-8F73-8179-F9E2-79CEC7E54776}"/>
                </a:ext>
              </a:extLst>
            </p:cNvPr>
            <p:cNvGrpSpPr/>
            <p:nvPr userDrawn="1"/>
          </p:nvGrpSpPr>
          <p:grpSpPr>
            <a:xfrm>
              <a:off x="0" y="21895"/>
              <a:ext cx="13091159" cy="5812555"/>
              <a:chOff x="0" y="21895"/>
              <a:chExt cx="13091159" cy="5812555"/>
            </a:xfrm>
          </p:grpSpPr>
          <p:pic>
            <p:nvPicPr>
              <p:cNvPr id="14" name="Afbeelding 13" descr="Afbeelding met zwart, duisternis, schermopname, ruimte&#10;&#10;Automatisch gegenereerde beschrijving">
                <a:extLst>
                  <a:ext uri="{FF2B5EF4-FFF2-40B4-BE49-F238E27FC236}">
                    <a16:creationId xmlns:a16="http://schemas.microsoft.com/office/drawing/2014/main" id="{8E18FF46-368B-9906-E40C-7AA1FABDEEA8}"/>
                  </a:ext>
                </a:extLst>
              </p:cNvPr>
              <p:cNvPicPr>
                <a:picLocks noChangeAspect="1"/>
              </p:cNvPicPr>
              <p:nvPr userDrawn="1"/>
            </p:nvPicPr>
            <p:blipFill rotWithShape="1">
              <a:blip r:embed="rId2" cstate="hqprint">
                <a:alphaModFix amt="5000"/>
                <a:extLst>
                  <a:ext uri="{28A0092B-C50C-407E-A947-70E740481C1C}">
                    <a14:useLocalDpi xmlns:a14="http://schemas.microsoft.com/office/drawing/2010/main" val="0"/>
                  </a:ext>
                </a:extLst>
              </a:blip>
              <a:srcRect r="4555" b="15333"/>
              <a:stretch/>
            </p:blipFill>
            <p:spPr>
              <a:xfrm>
                <a:off x="6545579" y="28010"/>
                <a:ext cx="6545580" cy="5806440"/>
              </a:xfrm>
              <a:prstGeom prst="rect">
                <a:avLst/>
              </a:prstGeom>
            </p:spPr>
          </p:pic>
          <p:pic>
            <p:nvPicPr>
              <p:cNvPr id="13" name="Afbeelding 12" descr="Afbeelding met zwart, duisternis, schermopname, ruimte&#10;&#10;Automatisch gegenereerde beschrijving">
                <a:extLst>
                  <a:ext uri="{FF2B5EF4-FFF2-40B4-BE49-F238E27FC236}">
                    <a16:creationId xmlns:a16="http://schemas.microsoft.com/office/drawing/2014/main" id="{1EC1097F-E89B-9ACD-1522-75DC5678C93E}"/>
                  </a:ext>
                </a:extLst>
              </p:cNvPr>
              <p:cNvPicPr>
                <a:picLocks noChangeAspect="1"/>
              </p:cNvPicPr>
              <p:nvPr/>
            </p:nvPicPr>
            <p:blipFill rotWithShape="1">
              <a:blip r:embed="rId2" cstate="hqprint">
                <a:alphaModFix amt="5000"/>
                <a:extLst>
                  <a:ext uri="{28A0092B-C50C-407E-A947-70E740481C1C}">
                    <a14:useLocalDpi xmlns:a14="http://schemas.microsoft.com/office/drawing/2010/main" val="0"/>
                  </a:ext>
                </a:extLst>
              </a:blip>
              <a:srcRect r="4555" b="15333"/>
              <a:stretch/>
            </p:blipFill>
            <p:spPr>
              <a:xfrm>
                <a:off x="0" y="21895"/>
                <a:ext cx="6545580" cy="5806440"/>
              </a:xfrm>
              <a:prstGeom prst="rect">
                <a:avLst/>
              </a:prstGeom>
            </p:spPr>
          </p:pic>
        </p:grpSp>
        <p:grpSp>
          <p:nvGrpSpPr>
            <p:cNvPr id="10" name="Groep 9">
              <a:extLst>
                <a:ext uri="{FF2B5EF4-FFF2-40B4-BE49-F238E27FC236}">
                  <a16:creationId xmlns:a16="http://schemas.microsoft.com/office/drawing/2014/main" id="{E639ED3B-2D7A-17AC-4202-336D788948CD}"/>
                </a:ext>
              </a:extLst>
            </p:cNvPr>
            <p:cNvGrpSpPr/>
            <p:nvPr/>
          </p:nvGrpSpPr>
          <p:grpSpPr>
            <a:xfrm>
              <a:off x="487680" y="5824877"/>
              <a:ext cx="13129260" cy="5816013"/>
              <a:chOff x="0" y="12322"/>
              <a:chExt cx="13129260" cy="5816013"/>
            </a:xfrm>
          </p:grpSpPr>
          <p:pic>
            <p:nvPicPr>
              <p:cNvPr id="12" name="Afbeelding 11" descr="Afbeelding met zwart, duisternis, schermopname, ruimte&#10;&#10;Automatisch gegenereerde beschrijving">
                <a:extLst>
                  <a:ext uri="{FF2B5EF4-FFF2-40B4-BE49-F238E27FC236}">
                    <a16:creationId xmlns:a16="http://schemas.microsoft.com/office/drawing/2014/main" id="{7274FED8-6F84-A7FA-38B9-D869B3C9C3B7}"/>
                  </a:ext>
                </a:extLst>
              </p:cNvPr>
              <p:cNvPicPr>
                <a:picLocks noChangeAspect="1"/>
              </p:cNvPicPr>
              <p:nvPr/>
            </p:nvPicPr>
            <p:blipFill rotWithShape="1">
              <a:blip r:embed="rId2" cstate="hqprint">
                <a:alphaModFix amt="5000"/>
                <a:extLst>
                  <a:ext uri="{28A0092B-C50C-407E-A947-70E740481C1C}">
                    <a14:useLocalDpi xmlns:a14="http://schemas.microsoft.com/office/drawing/2010/main" val="0"/>
                  </a:ext>
                </a:extLst>
              </a:blip>
              <a:srcRect r="4555" b="15333"/>
              <a:stretch/>
            </p:blipFill>
            <p:spPr>
              <a:xfrm>
                <a:off x="6583681" y="12322"/>
                <a:ext cx="6545579" cy="5806440"/>
              </a:xfrm>
              <a:prstGeom prst="rect">
                <a:avLst/>
              </a:prstGeom>
            </p:spPr>
          </p:pic>
          <p:pic>
            <p:nvPicPr>
              <p:cNvPr id="11" name="Afbeelding 10" descr="Afbeelding met zwart, duisternis, schermopname, ruimte&#10;&#10;Automatisch gegenereerde beschrijving">
                <a:extLst>
                  <a:ext uri="{FF2B5EF4-FFF2-40B4-BE49-F238E27FC236}">
                    <a16:creationId xmlns:a16="http://schemas.microsoft.com/office/drawing/2014/main" id="{1842A18F-740C-0C53-5F50-D2B2B315F470}"/>
                  </a:ext>
                </a:extLst>
              </p:cNvPr>
              <p:cNvPicPr>
                <a:picLocks noChangeAspect="1"/>
              </p:cNvPicPr>
              <p:nvPr/>
            </p:nvPicPr>
            <p:blipFill rotWithShape="1">
              <a:blip r:embed="rId2" cstate="hqprint">
                <a:alphaModFix amt="5000"/>
                <a:extLst>
                  <a:ext uri="{28A0092B-C50C-407E-A947-70E740481C1C}">
                    <a14:useLocalDpi xmlns:a14="http://schemas.microsoft.com/office/drawing/2010/main" val="0"/>
                  </a:ext>
                </a:extLst>
              </a:blip>
              <a:srcRect r="4555" b="15333"/>
              <a:stretch/>
            </p:blipFill>
            <p:spPr>
              <a:xfrm>
                <a:off x="0" y="21895"/>
                <a:ext cx="6545580" cy="5806440"/>
              </a:xfrm>
              <a:prstGeom prst="rect">
                <a:avLst/>
              </a:prstGeom>
            </p:spPr>
          </p:pic>
        </p:grpSp>
      </p:grpSp>
    </p:spTree>
    <p:extLst>
      <p:ext uri="{BB962C8B-B14F-4D97-AF65-F5344CB8AC3E}">
        <p14:creationId xmlns:p14="http://schemas.microsoft.com/office/powerpoint/2010/main" val="374100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AFA43-FD37-7D41-1465-1984520DFF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7C6E31-352C-7763-D878-ED20F3033B8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3720EC-4F0B-F305-6C8D-DCCA676D12B4}"/>
              </a:ext>
            </a:extLst>
          </p:cNvPr>
          <p:cNvSpPr>
            <a:spLocks noGrp="1"/>
          </p:cNvSpPr>
          <p:nvPr>
            <p:ph type="dt" sz="half" idx="10"/>
          </p:nvPr>
        </p:nvSpPr>
        <p:spPr/>
        <p:txBody>
          <a:bodyPr/>
          <a:lstStyle/>
          <a:p>
            <a:fld id="{F3C0EB05-E3D1-4715-B0B9-6C574B68BEF6}" type="datetimeFigureOut">
              <a:rPr lang="nl-NL" smtClean="0"/>
              <a:t>8-11-2024</a:t>
            </a:fld>
            <a:endParaRPr lang="nl-NL"/>
          </a:p>
        </p:txBody>
      </p:sp>
      <p:sp>
        <p:nvSpPr>
          <p:cNvPr id="5" name="Tijdelijke aanduiding voor voettekst 4">
            <a:extLst>
              <a:ext uri="{FF2B5EF4-FFF2-40B4-BE49-F238E27FC236}">
                <a16:creationId xmlns:a16="http://schemas.microsoft.com/office/drawing/2014/main" id="{93967BCE-ACD7-0393-7B25-F7883E671A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1B3CA2-3FC5-36EF-A275-31AA7C8C4D72}"/>
              </a:ext>
            </a:extLst>
          </p:cNvPr>
          <p:cNvSpPr>
            <a:spLocks noGrp="1"/>
          </p:cNvSpPr>
          <p:nvPr>
            <p:ph type="sldNum" sz="quarter" idx="12"/>
          </p:nvPr>
        </p:nvSpPr>
        <p:spPr/>
        <p:txBody>
          <a:bodyPr/>
          <a:lstStyle/>
          <a:p>
            <a:fld id="{C71DA9BC-8618-4868-A33E-FC23017E68FF}" type="slidenum">
              <a:rPr lang="nl-NL" smtClean="0"/>
              <a:t>‹nr.›</a:t>
            </a:fld>
            <a:endParaRPr lang="nl-NL"/>
          </a:p>
        </p:txBody>
      </p:sp>
    </p:spTree>
    <p:extLst>
      <p:ext uri="{BB962C8B-B14F-4D97-AF65-F5344CB8AC3E}">
        <p14:creationId xmlns:p14="http://schemas.microsoft.com/office/powerpoint/2010/main" val="3967646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AD5D99D-06C5-91C3-A2D1-896DEFB7B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6C649D2-F29F-A194-E48F-88C59E9C8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1B293E-BF97-EC0A-38E9-2C09B0456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0EB05-E3D1-4715-B0B9-6C574B68BEF6}" type="datetimeFigureOut">
              <a:rPr lang="nl-NL" smtClean="0"/>
              <a:t>8-11-2024</a:t>
            </a:fld>
            <a:endParaRPr lang="nl-NL"/>
          </a:p>
        </p:txBody>
      </p:sp>
      <p:sp>
        <p:nvSpPr>
          <p:cNvPr id="5" name="Tijdelijke aanduiding voor voettekst 4">
            <a:extLst>
              <a:ext uri="{FF2B5EF4-FFF2-40B4-BE49-F238E27FC236}">
                <a16:creationId xmlns:a16="http://schemas.microsoft.com/office/drawing/2014/main" id="{4E47DA77-15C4-0694-7409-A613432B8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CF5AEC8-D6EE-11AD-77F4-BDCB65527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DA9BC-8618-4868-A33E-FC23017E68FF}" type="slidenum">
              <a:rPr lang="nl-NL" smtClean="0"/>
              <a:t>‹nr.›</a:t>
            </a:fld>
            <a:endParaRPr lang="nl-NL"/>
          </a:p>
        </p:txBody>
      </p:sp>
    </p:spTree>
    <p:extLst>
      <p:ext uri="{BB962C8B-B14F-4D97-AF65-F5344CB8AC3E}">
        <p14:creationId xmlns:p14="http://schemas.microsoft.com/office/powerpoint/2010/main" val="403869538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schermopname, Graphics&#10;&#10;Automatisch gegenereerde beschrijving">
            <a:extLst>
              <a:ext uri="{FF2B5EF4-FFF2-40B4-BE49-F238E27FC236}">
                <a16:creationId xmlns:a16="http://schemas.microsoft.com/office/drawing/2014/main" id="{2DD179AB-609E-4533-97DF-4A13BC5A86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85002" y="1637581"/>
            <a:ext cx="5221996" cy="3582838"/>
          </a:xfrm>
          <a:prstGeom prst="rect">
            <a:avLst/>
          </a:prstGeom>
        </p:spPr>
      </p:pic>
      <p:sp>
        <p:nvSpPr>
          <p:cNvPr id="3" name="Tekstvak 2">
            <a:extLst>
              <a:ext uri="{FF2B5EF4-FFF2-40B4-BE49-F238E27FC236}">
                <a16:creationId xmlns:a16="http://schemas.microsoft.com/office/drawing/2014/main" id="{CD0BEF3A-FAD2-A08F-1280-884C45A85459}"/>
              </a:ext>
            </a:extLst>
          </p:cNvPr>
          <p:cNvSpPr txBox="1"/>
          <p:nvPr/>
        </p:nvSpPr>
        <p:spPr>
          <a:xfrm>
            <a:off x="2179528" y="5534561"/>
            <a:ext cx="9812055" cy="1323439"/>
          </a:xfrm>
          <a:prstGeom prst="rect">
            <a:avLst/>
          </a:prstGeom>
          <a:noFill/>
          <a:effectLst/>
        </p:spPr>
        <p:txBody>
          <a:bodyPr wrap="square" rtlCol="0">
            <a:spAutoFit/>
          </a:bodyPr>
          <a:lstStyle/>
          <a:p>
            <a:r>
              <a:rPr lang="nl-NL" sz="2000" dirty="0">
                <a:solidFill>
                  <a:srgbClr val="D3A29D"/>
                </a:solidFill>
                <a:latin typeface="Mic32NewRoundedW00-Bold" panose="020B0803040000020004" pitchFamily="34" charset="0"/>
              </a:rPr>
              <a:t>Contactgegevens:			Locaties:</a:t>
            </a:r>
          </a:p>
          <a:p>
            <a:r>
              <a:rPr lang="nl-NL" sz="2000" dirty="0">
                <a:solidFill>
                  <a:srgbClr val="D3A29D"/>
                </a:solidFill>
                <a:latin typeface="Mic32NewRoundedW00-Bold" panose="020B0803040000020004" pitchFamily="34" charset="0"/>
              </a:rPr>
              <a:t>www.dietistenpraktijkam.nl		Oosteinde 34, 2361 HE, Warmond</a:t>
            </a:r>
          </a:p>
          <a:p>
            <a:r>
              <a:rPr lang="nl-NL" sz="2000" dirty="0">
                <a:solidFill>
                  <a:srgbClr val="D3A29D"/>
                </a:solidFill>
                <a:latin typeface="Mic32NewRoundedW00-Bold" panose="020B0803040000020004" pitchFamily="34" charset="0"/>
              </a:rPr>
              <a:t>info@dietistenpraktijkam.nl		Jan Leentvaarlaan 37-47, 3065 DC, Rotterdam </a:t>
            </a:r>
          </a:p>
          <a:p>
            <a:r>
              <a:rPr lang="nl-NL" sz="2000" dirty="0">
                <a:solidFill>
                  <a:srgbClr val="D3A29D"/>
                </a:solidFill>
                <a:latin typeface="Mic32NewRoundedW00-Bold" panose="020B0803040000020004" pitchFamily="34" charset="0"/>
              </a:rPr>
              <a:t>085 060 82 83				Telefonisch en via beeldbellen</a:t>
            </a:r>
          </a:p>
        </p:txBody>
      </p:sp>
      <p:pic>
        <p:nvPicPr>
          <p:cNvPr id="4" name="Afbeelding 3" descr="Afbeelding met creativiteit&#10;&#10;Beschrijving automatisch gegenereerd met lage betrouwbaarheid">
            <a:extLst>
              <a:ext uri="{FF2B5EF4-FFF2-40B4-BE49-F238E27FC236}">
                <a16:creationId xmlns:a16="http://schemas.microsoft.com/office/drawing/2014/main" id="{BDEEA5D8-46AD-C11A-BDC9-E2B7D70C6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4421">
            <a:off x="-4905078" y="3366014"/>
            <a:ext cx="6983972" cy="6983972"/>
          </a:xfrm>
          <a:prstGeom prst="rect">
            <a:avLst/>
          </a:prstGeom>
        </p:spPr>
      </p:pic>
      <p:pic>
        <p:nvPicPr>
          <p:cNvPr id="6" name="Afbeelding 5">
            <a:extLst>
              <a:ext uri="{FF2B5EF4-FFF2-40B4-BE49-F238E27FC236}">
                <a16:creationId xmlns:a16="http://schemas.microsoft.com/office/drawing/2014/main" id="{B0AFA865-5F3E-87AA-D506-39BC7C1647A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12028" y="-3413006"/>
            <a:ext cx="4190371" cy="4190371"/>
          </a:xfrm>
          <a:prstGeom prst="rect">
            <a:avLst/>
          </a:prstGeom>
        </p:spPr>
      </p:pic>
      <p:pic>
        <p:nvPicPr>
          <p:cNvPr id="8" name="Afbeelding 7">
            <a:extLst>
              <a:ext uri="{FF2B5EF4-FFF2-40B4-BE49-F238E27FC236}">
                <a16:creationId xmlns:a16="http://schemas.microsoft.com/office/drawing/2014/main" id="{12E97336-E8FF-CB25-29D2-0AC19D4F574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4769794">
            <a:off x="10289301" y="-1582372"/>
            <a:ext cx="3805397" cy="3805397"/>
          </a:xfrm>
          <a:prstGeom prst="rect">
            <a:avLst/>
          </a:prstGeom>
        </p:spPr>
      </p:pic>
    </p:spTree>
    <p:extLst>
      <p:ext uri="{BB962C8B-B14F-4D97-AF65-F5344CB8AC3E}">
        <p14:creationId xmlns:p14="http://schemas.microsoft.com/office/powerpoint/2010/main" val="262096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creativiteit&#10;&#10;Beschrijving automatisch gegenereerd met lage betrouwbaarheid">
            <a:extLst>
              <a:ext uri="{FF2B5EF4-FFF2-40B4-BE49-F238E27FC236}">
                <a16:creationId xmlns:a16="http://schemas.microsoft.com/office/drawing/2014/main" id="{34FCEF5C-95B2-A0BF-1E51-DDFEFB4B9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7" name="Tekstvak 6">
            <a:extLst>
              <a:ext uri="{FF2B5EF4-FFF2-40B4-BE49-F238E27FC236}">
                <a16:creationId xmlns:a16="http://schemas.microsoft.com/office/drawing/2014/main" id="{AA23C731-DCEA-8E20-AC21-0F5671116C49}"/>
              </a:ext>
            </a:extLst>
          </p:cNvPr>
          <p:cNvSpPr txBox="1"/>
          <p:nvPr/>
        </p:nvSpPr>
        <p:spPr>
          <a:xfrm>
            <a:off x="386080" y="470410"/>
            <a:ext cx="8550656"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Verminderde eetlust en snelle verzadiging</a:t>
            </a:r>
          </a:p>
        </p:txBody>
      </p:sp>
      <p:sp>
        <p:nvSpPr>
          <p:cNvPr id="2" name="Tekstvak 1">
            <a:extLst>
              <a:ext uri="{FF2B5EF4-FFF2-40B4-BE49-F238E27FC236}">
                <a16:creationId xmlns:a16="http://schemas.microsoft.com/office/drawing/2014/main" id="{E2C3C920-76F5-66BC-6D84-D168D89863F2}"/>
              </a:ext>
            </a:extLst>
          </p:cNvPr>
          <p:cNvSpPr txBox="1"/>
          <p:nvPr/>
        </p:nvSpPr>
        <p:spPr>
          <a:xfrm>
            <a:off x="979089" y="1996347"/>
            <a:ext cx="9918809" cy="3785652"/>
          </a:xfrm>
          <a:prstGeom prst="rect">
            <a:avLst/>
          </a:prstGeom>
          <a:noFill/>
        </p:spPr>
        <p:txBody>
          <a:bodyPr wrap="square" rtlCol="0">
            <a:spAutoFit/>
          </a:bodyPr>
          <a:lstStyle/>
          <a:p>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Vertraagde maaglediging (bijvoorbeeld door motiliteitsstoornis, pylorusspasme, stenose), middenrifbreuk met druk op de buismaag, beschadiging nervus vagus, obstipatie, overgewicht</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Slikvideo, gastroscopie, CT-scan</a:t>
            </a:r>
            <a:endParaRPr lang="nl-NL" sz="2400" i="1" dirty="0">
              <a:solidFill>
                <a:srgbClr val="E8B298"/>
              </a:solidFill>
              <a:latin typeface="Mic32NewRoundedW00-Bold" panose="020B0803040000020004" pitchFamily="34" charset="0"/>
            </a:endParaRP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Vaak kleine beetjes eten, rustig eten, goed kauwen, rechtop aan tafel eten, aandacht voor het voorkomen van ongewenst gewichtsverlies</a:t>
            </a:r>
            <a:endParaRPr lang="nl-NL" dirty="0">
              <a:solidFill>
                <a:srgbClr val="E8B298"/>
              </a:solidFill>
              <a:latin typeface="Mic32NewRoundedW00-Bold" panose="020B0803040000020004" pitchFamily="34" charset="0"/>
            </a:endParaRPr>
          </a:p>
        </p:txBody>
      </p:sp>
      <p:pic>
        <p:nvPicPr>
          <p:cNvPr id="4" name="Afbeelding 3">
            <a:extLst>
              <a:ext uri="{FF2B5EF4-FFF2-40B4-BE49-F238E27FC236}">
                <a16:creationId xmlns:a16="http://schemas.microsoft.com/office/drawing/2014/main" id="{B4EAC83A-3472-C4BE-51D6-55CE30DCFC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671557"/>
            <a:ext cx="499674" cy="499674"/>
          </a:xfrm>
          <a:prstGeom prst="rect">
            <a:avLst/>
          </a:prstGeom>
        </p:spPr>
      </p:pic>
      <p:pic>
        <p:nvPicPr>
          <p:cNvPr id="5" name="Afbeelding 4">
            <a:extLst>
              <a:ext uri="{FF2B5EF4-FFF2-40B4-BE49-F238E27FC236}">
                <a16:creationId xmlns:a16="http://schemas.microsoft.com/office/drawing/2014/main" id="{B41DE41F-92D7-D667-5E3B-1A58181965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2AE43430-2F72-4681-4177-81DB0FC4750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658977"/>
            <a:ext cx="499674" cy="499674"/>
          </a:xfrm>
          <a:prstGeom prst="rect">
            <a:avLst/>
          </a:prstGeom>
        </p:spPr>
      </p:pic>
    </p:spTree>
    <p:extLst>
      <p:ext uri="{BB962C8B-B14F-4D97-AF65-F5344CB8AC3E}">
        <p14:creationId xmlns:p14="http://schemas.microsoft.com/office/powerpoint/2010/main" val="20700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C950EE15-95FD-B341-1F99-AB30FFB7C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3E772332-8956-087B-BD54-A8071BAF4488}"/>
              </a:ext>
            </a:extLst>
          </p:cNvPr>
          <p:cNvSpPr txBox="1"/>
          <p:nvPr/>
        </p:nvSpPr>
        <p:spPr>
          <a:xfrm>
            <a:off x="386079" y="470410"/>
            <a:ext cx="8313783"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Opgeblazen gevoel en darmrommelingen</a:t>
            </a:r>
          </a:p>
        </p:txBody>
      </p:sp>
      <p:sp>
        <p:nvSpPr>
          <p:cNvPr id="9" name="Tekstvak 8">
            <a:extLst>
              <a:ext uri="{FF2B5EF4-FFF2-40B4-BE49-F238E27FC236}">
                <a16:creationId xmlns:a16="http://schemas.microsoft.com/office/drawing/2014/main" id="{2676AB4E-F5EB-5AFF-78FE-428B43C49300}"/>
              </a:ext>
            </a:extLst>
          </p:cNvPr>
          <p:cNvSpPr txBox="1"/>
          <p:nvPr/>
        </p:nvSpPr>
        <p:spPr>
          <a:xfrm>
            <a:off x="979089" y="1996347"/>
            <a:ext cx="9918809"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Obstipatie, malabsorptie, dumping, bacteriële overgroei darm, vertraagde lediging, stenose</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Afhankelijk van de oorzaak</a:t>
            </a: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Vaak kleine beetjes eten, rustig eten, goed kauwen, rechtop aan tafel eten, inslikken van lucht voorkomen, gasvormende voeding beperken, koolzuurhoudende dranken beperken, roken, alcohol en cafeïne beperken, vloeibare voeding gaat vaak makkelijker, aandacht voor het voorkomen van ongewenst gewichtsverlies</a:t>
            </a:r>
            <a:endParaRPr lang="nl-NL" sz="2400" i="1" dirty="0">
              <a:solidFill>
                <a:srgbClr val="E8B298"/>
              </a:solidFill>
              <a:latin typeface="Mic32NewRoundedW00-Bold" panose="020B0803040000020004" pitchFamily="34" charset="0"/>
            </a:endParaRPr>
          </a:p>
          <a:p>
            <a:endParaRPr lang="nl-NL" dirty="0">
              <a:solidFill>
                <a:srgbClr val="E8B298"/>
              </a:solidFill>
              <a:latin typeface="Mic32NewRoundedW00-Bold" panose="020B0803040000020004" pitchFamily="34" charset="0"/>
            </a:endParaRPr>
          </a:p>
        </p:txBody>
      </p:sp>
      <p:pic>
        <p:nvPicPr>
          <p:cNvPr id="10" name="Afbeelding 9">
            <a:extLst>
              <a:ext uri="{FF2B5EF4-FFF2-40B4-BE49-F238E27FC236}">
                <a16:creationId xmlns:a16="http://schemas.microsoft.com/office/drawing/2014/main" id="{B82EB40A-9F91-EA07-8432-E4D3AFAD1A5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374110"/>
            <a:ext cx="499674" cy="499674"/>
          </a:xfrm>
          <a:prstGeom prst="rect">
            <a:avLst/>
          </a:prstGeom>
        </p:spPr>
      </p:pic>
      <p:pic>
        <p:nvPicPr>
          <p:cNvPr id="11" name="Afbeelding 10">
            <a:extLst>
              <a:ext uri="{FF2B5EF4-FFF2-40B4-BE49-F238E27FC236}">
                <a16:creationId xmlns:a16="http://schemas.microsoft.com/office/drawing/2014/main" id="{936AFFBC-A1DF-5260-994A-C514779A7E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12" name="Afbeelding 11">
            <a:extLst>
              <a:ext uri="{FF2B5EF4-FFF2-40B4-BE49-F238E27FC236}">
                <a16:creationId xmlns:a16="http://schemas.microsoft.com/office/drawing/2014/main" id="{7E8CB0EB-CDDE-3DEB-68C7-689674936C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428200"/>
            <a:ext cx="499674" cy="499674"/>
          </a:xfrm>
          <a:prstGeom prst="rect">
            <a:avLst/>
          </a:prstGeom>
        </p:spPr>
      </p:pic>
    </p:spTree>
    <p:extLst>
      <p:ext uri="{BB962C8B-B14F-4D97-AF65-F5344CB8AC3E}">
        <p14:creationId xmlns:p14="http://schemas.microsoft.com/office/powerpoint/2010/main" val="8150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217D5E98-7539-0940-7D9A-47CE6C596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102DCAE8-148A-8BCE-E174-30FE172B5822}"/>
              </a:ext>
            </a:extLst>
          </p:cNvPr>
          <p:cNvSpPr txBox="1"/>
          <p:nvPr/>
        </p:nvSpPr>
        <p:spPr>
          <a:xfrm>
            <a:off x="386080" y="470410"/>
            <a:ext cx="3113024"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Slijmvorming</a:t>
            </a:r>
          </a:p>
        </p:txBody>
      </p:sp>
      <p:sp>
        <p:nvSpPr>
          <p:cNvPr id="9" name="Tekstvak 8">
            <a:extLst>
              <a:ext uri="{FF2B5EF4-FFF2-40B4-BE49-F238E27FC236}">
                <a16:creationId xmlns:a16="http://schemas.microsoft.com/office/drawing/2014/main" id="{09A06BFC-12E2-1145-CADF-60CCE06AD677}"/>
              </a:ext>
            </a:extLst>
          </p:cNvPr>
          <p:cNvSpPr txBox="1"/>
          <p:nvPr/>
        </p:nvSpPr>
        <p:spPr>
          <a:xfrm>
            <a:off x="979089" y="1996347"/>
            <a:ext cx="9918809"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Veranderde consistentie speeksel, meer speeksel, slijmprop, stenose of verminderde motiliteit</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Niet van toepassing</a:t>
            </a: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err="1">
                <a:solidFill>
                  <a:srgbClr val="E8B298"/>
                </a:solidFill>
                <a:latin typeface="Mic32NewRoundedW00-Bold" panose="020B0803040000020004" pitchFamily="34" charset="0"/>
              </a:rPr>
              <a:t>Friszure</a:t>
            </a:r>
            <a:r>
              <a:rPr lang="nl-NL" sz="2000" i="1" dirty="0">
                <a:solidFill>
                  <a:srgbClr val="E8B298"/>
                </a:solidFill>
                <a:latin typeface="Mic32NewRoundedW00-Bold" panose="020B0803040000020004" pitchFamily="34" charset="0"/>
              </a:rPr>
              <a:t> producten (ananas, komkommer, appel, kiwi, augurk, tomaat), mond spoelen met koolzuurhoudende drank, mond spoelen na het gebruik van melkproducten, mond sprayen met zoutoplossing, ijsblokjes of ijswater, regelmatig drinken</a:t>
            </a:r>
            <a:endParaRPr lang="nl-NL" sz="2400" i="1" dirty="0">
              <a:solidFill>
                <a:srgbClr val="E8B298"/>
              </a:solidFill>
              <a:latin typeface="Mic32NewRoundedW00-Bold" panose="020B0803040000020004" pitchFamily="34" charset="0"/>
            </a:endParaRPr>
          </a:p>
          <a:p>
            <a:endParaRPr lang="nl-NL" dirty="0">
              <a:solidFill>
                <a:srgbClr val="E8B298"/>
              </a:solidFill>
              <a:latin typeface="Mic32NewRoundedW00-Bold" panose="020B0803040000020004" pitchFamily="34" charset="0"/>
            </a:endParaRPr>
          </a:p>
        </p:txBody>
      </p:sp>
      <p:pic>
        <p:nvPicPr>
          <p:cNvPr id="10" name="Afbeelding 9">
            <a:extLst>
              <a:ext uri="{FF2B5EF4-FFF2-40B4-BE49-F238E27FC236}">
                <a16:creationId xmlns:a16="http://schemas.microsoft.com/office/drawing/2014/main" id="{C377DB6A-23BD-003E-F1FA-5572422AA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374110"/>
            <a:ext cx="499674" cy="499674"/>
          </a:xfrm>
          <a:prstGeom prst="rect">
            <a:avLst/>
          </a:prstGeom>
        </p:spPr>
      </p:pic>
      <p:pic>
        <p:nvPicPr>
          <p:cNvPr id="11" name="Afbeelding 10">
            <a:extLst>
              <a:ext uri="{FF2B5EF4-FFF2-40B4-BE49-F238E27FC236}">
                <a16:creationId xmlns:a16="http://schemas.microsoft.com/office/drawing/2014/main" id="{21EC59F6-3A78-7DC7-C1FF-9CD24023BD6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12" name="Afbeelding 11">
            <a:extLst>
              <a:ext uri="{FF2B5EF4-FFF2-40B4-BE49-F238E27FC236}">
                <a16:creationId xmlns:a16="http://schemas.microsoft.com/office/drawing/2014/main" id="{B18C46CA-49F8-21CC-FAB7-9E739ECAA0E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428200"/>
            <a:ext cx="499674" cy="499674"/>
          </a:xfrm>
          <a:prstGeom prst="rect">
            <a:avLst/>
          </a:prstGeom>
        </p:spPr>
      </p:pic>
    </p:spTree>
    <p:extLst>
      <p:ext uri="{BB962C8B-B14F-4D97-AF65-F5344CB8AC3E}">
        <p14:creationId xmlns:p14="http://schemas.microsoft.com/office/powerpoint/2010/main" val="41562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4BAD4437-87A9-5151-E44E-9D8EF44A3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58E0DC9C-CFDC-B2BF-FEBE-A7162E73F7C9}"/>
              </a:ext>
            </a:extLst>
          </p:cNvPr>
          <p:cNvSpPr txBox="1"/>
          <p:nvPr/>
        </p:nvSpPr>
        <p:spPr>
          <a:xfrm>
            <a:off x="386080" y="470410"/>
            <a:ext cx="3539744"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Vroege dumping</a:t>
            </a:r>
          </a:p>
        </p:txBody>
      </p:sp>
      <p:sp>
        <p:nvSpPr>
          <p:cNvPr id="2" name="Tekstvak 1">
            <a:extLst>
              <a:ext uri="{FF2B5EF4-FFF2-40B4-BE49-F238E27FC236}">
                <a16:creationId xmlns:a16="http://schemas.microsoft.com/office/drawing/2014/main" id="{EC338AEA-9039-B316-190C-B7004043A989}"/>
              </a:ext>
            </a:extLst>
          </p:cNvPr>
          <p:cNvSpPr txBox="1"/>
          <p:nvPr/>
        </p:nvSpPr>
        <p:spPr>
          <a:xfrm>
            <a:off x="979089" y="1996347"/>
            <a:ext cx="9918809"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Te veel eten, te snel eten, niet goed genoeg kauwen, eten en drinken tegelijk, het eten spoelt te snel naar de darm, snel opneembare suikers</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Klachten</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Binnen 30-60 minuten na het eten: zweten, trillen, duizeligheid, hartkloppingen, zwaktegevoel, misselijkheid, buikpijn, braken, diarree</a:t>
            </a: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Wachten. Een volgende keer voorkomen door middel van: vaak kleine beetjes eten, rustig eten, goed kauwen, rechtop aan tafel eten, eten en drinken scheiden, snel opneembare suikers minderen</a:t>
            </a:r>
            <a:endParaRPr lang="nl-NL" sz="2000"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8A3CF2AD-9BF8-604B-4071-F109DDE16CB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374110"/>
            <a:ext cx="499674" cy="499674"/>
          </a:xfrm>
          <a:prstGeom prst="rect">
            <a:avLst/>
          </a:prstGeom>
        </p:spPr>
      </p:pic>
      <p:pic>
        <p:nvPicPr>
          <p:cNvPr id="7" name="Afbeelding 6">
            <a:extLst>
              <a:ext uri="{FF2B5EF4-FFF2-40B4-BE49-F238E27FC236}">
                <a16:creationId xmlns:a16="http://schemas.microsoft.com/office/drawing/2014/main" id="{89AE8F7C-8910-4F6A-38DB-FFBBADBA795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E30F51E2-5F04-10CE-B085-4C87AEC738D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678037"/>
            <a:ext cx="499674" cy="499674"/>
          </a:xfrm>
          <a:prstGeom prst="rect">
            <a:avLst/>
          </a:prstGeom>
        </p:spPr>
      </p:pic>
    </p:spTree>
    <p:extLst>
      <p:ext uri="{BB962C8B-B14F-4D97-AF65-F5344CB8AC3E}">
        <p14:creationId xmlns:p14="http://schemas.microsoft.com/office/powerpoint/2010/main" val="14955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E9D4F3BA-DB1C-5EC7-40BC-6D6510202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04B46BA0-CAB7-B638-C504-A564BCE3B11A}"/>
              </a:ext>
            </a:extLst>
          </p:cNvPr>
          <p:cNvSpPr txBox="1"/>
          <p:nvPr/>
        </p:nvSpPr>
        <p:spPr>
          <a:xfrm>
            <a:off x="386080" y="470410"/>
            <a:ext cx="3125216"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Late dumping</a:t>
            </a:r>
          </a:p>
        </p:txBody>
      </p:sp>
      <p:sp>
        <p:nvSpPr>
          <p:cNvPr id="2" name="Tekstvak 1">
            <a:extLst>
              <a:ext uri="{FF2B5EF4-FFF2-40B4-BE49-F238E27FC236}">
                <a16:creationId xmlns:a16="http://schemas.microsoft.com/office/drawing/2014/main" id="{5CC3B695-6CE6-2CA4-67F3-658BADBD99B3}"/>
              </a:ext>
            </a:extLst>
          </p:cNvPr>
          <p:cNvSpPr txBox="1"/>
          <p:nvPr/>
        </p:nvSpPr>
        <p:spPr>
          <a:xfrm>
            <a:off x="979089" y="1996347"/>
            <a:ext cx="9918809"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Te veel eten, te snel eten, niet goed genoeg kauwen, snel opneembare suikers, bloedsuikergehalte en insulineproductie niet goed op elkaar afgestemd</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Klachten</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1,5-2 uur na het eten: zweten, trillen, slap voelen, concentratie problemen, verwardheid, (geeuw)honger</a:t>
            </a: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Suiker eten en wachten. Een volgende keer voorkomen door middel van: vaak kleine beetjes eten, rustig eten, goed kauwen, rechtop aan tafel eten, eten en drinken scheiden, snel opneembare suikers minderen</a:t>
            </a:r>
            <a:endParaRPr lang="nl-NL" sz="2000"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FCBE93D7-CE08-AF6D-EC6A-4DBCCC63BF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374110"/>
            <a:ext cx="499674" cy="499674"/>
          </a:xfrm>
          <a:prstGeom prst="rect">
            <a:avLst/>
          </a:prstGeom>
        </p:spPr>
      </p:pic>
      <p:pic>
        <p:nvPicPr>
          <p:cNvPr id="7" name="Afbeelding 6">
            <a:extLst>
              <a:ext uri="{FF2B5EF4-FFF2-40B4-BE49-F238E27FC236}">
                <a16:creationId xmlns:a16="http://schemas.microsoft.com/office/drawing/2014/main" id="{2A3CB92A-D8BB-2A34-5A9A-79A66D1DE83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A0ABE7FA-F66B-F2EE-74EA-AEAC8E7129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678037"/>
            <a:ext cx="499674" cy="499674"/>
          </a:xfrm>
          <a:prstGeom prst="rect">
            <a:avLst/>
          </a:prstGeom>
        </p:spPr>
      </p:pic>
    </p:spTree>
    <p:extLst>
      <p:ext uri="{BB962C8B-B14F-4D97-AF65-F5344CB8AC3E}">
        <p14:creationId xmlns:p14="http://schemas.microsoft.com/office/powerpoint/2010/main" val="33923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400541B2-C490-A060-45D5-29C1D8508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EEFEF3B3-BC5F-3EEF-6D9C-A30B6A5E1495}"/>
              </a:ext>
            </a:extLst>
          </p:cNvPr>
          <p:cNvSpPr txBox="1"/>
          <p:nvPr/>
        </p:nvSpPr>
        <p:spPr>
          <a:xfrm>
            <a:off x="386080" y="470410"/>
            <a:ext cx="2503424"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Obstipatie</a:t>
            </a:r>
          </a:p>
        </p:txBody>
      </p:sp>
      <p:sp>
        <p:nvSpPr>
          <p:cNvPr id="2" name="Tekstvak 1">
            <a:extLst>
              <a:ext uri="{FF2B5EF4-FFF2-40B4-BE49-F238E27FC236}">
                <a16:creationId xmlns:a16="http://schemas.microsoft.com/office/drawing/2014/main" id="{E8200B2C-C441-EC78-767D-0269D30CD715}"/>
              </a:ext>
            </a:extLst>
          </p:cNvPr>
          <p:cNvSpPr txBox="1"/>
          <p:nvPr/>
        </p:nvSpPr>
        <p:spPr>
          <a:xfrm>
            <a:off x="979089" y="1996347"/>
            <a:ext cx="991880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Veranderde anatomie, voedingspatroon, medicatie, bekkenbodemprobleem</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Lichamelijk onderzoek, CT-scan, </a:t>
            </a:r>
            <a:r>
              <a:rPr lang="nl-NL" sz="2000" i="1" dirty="0" err="1">
                <a:solidFill>
                  <a:srgbClr val="E8B298"/>
                </a:solidFill>
                <a:latin typeface="Mic32NewRoundedW00-Bold" panose="020B0803040000020004" pitchFamily="34" charset="0"/>
              </a:rPr>
              <a:t>coloscopie</a:t>
            </a:r>
            <a:endParaRPr lang="nl-NL" sz="2000" i="1" dirty="0">
              <a:solidFill>
                <a:srgbClr val="E8B298"/>
              </a:solidFill>
              <a:latin typeface="Mic32NewRoundedW00-Bold" panose="020B0803040000020004" pitchFamily="34" charset="0"/>
            </a:endParaRP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Gezonde voeding met extra aandacht voor vocht en vezels, beweging</a:t>
            </a:r>
            <a:endParaRPr lang="nl-NL" sz="2000"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765615A2-021C-4491-78BD-AE20A68D52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081722"/>
            <a:ext cx="499674" cy="499674"/>
          </a:xfrm>
          <a:prstGeom prst="rect">
            <a:avLst/>
          </a:prstGeom>
        </p:spPr>
      </p:pic>
      <p:pic>
        <p:nvPicPr>
          <p:cNvPr id="7" name="Afbeelding 6">
            <a:extLst>
              <a:ext uri="{FF2B5EF4-FFF2-40B4-BE49-F238E27FC236}">
                <a16:creationId xmlns:a16="http://schemas.microsoft.com/office/drawing/2014/main" id="{F5404D52-E464-EF2C-7FC4-C92D0FF3A85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9FFA3B9A-48A3-3A99-A1C6-7AE0242E7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093261"/>
            <a:ext cx="499674" cy="499674"/>
          </a:xfrm>
          <a:prstGeom prst="rect">
            <a:avLst/>
          </a:prstGeom>
        </p:spPr>
      </p:pic>
    </p:spTree>
    <p:extLst>
      <p:ext uri="{BB962C8B-B14F-4D97-AF65-F5344CB8AC3E}">
        <p14:creationId xmlns:p14="http://schemas.microsoft.com/office/powerpoint/2010/main" val="13613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FE0FA4EC-D86B-E585-EE41-89BD51844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FF78A0A5-983F-32D4-180C-8E480E50921A}"/>
              </a:ext>
            </a:extLst>
          </p:cNvPr>
          <p:cNvSpPr txBox="1"/>
          <p:nvPr/>
        </p:nvSpPr>
        <p:spPr>
          <a:xfrm>
            <a:off x="386080" y="470410"/>
            <a:ext cx="1926046"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Diarree</a:t>
            </a:r>
          </a:p>
        </p:txBody>
      </p:sp>
      <p:sp>
        <p:nvSpPr>
          <p:cNvPr id="2" name="Tekstvak 1">
            <a:extLst>
              <a:ext uri="{FF2B5EF4-FFF2-40B4-BE49-F238E27FC236}">
                <a16:creationId xmlns:a16="http://schemas.microsoft.com/office/drawing/2014/main" id="{584AFBD8-2C5B-39FD-F12F-ACE449DFDEBC}"/>
              </a:ext>
            </a:extLst>
          </p:cNvPr>
          <p:cNvSpPr txBox="1"/>
          <p:nvPr/>
        </p:nvSpPr>
        <p:spPr>
          <a:xfrm>
            <a:off x="979089" y="1996347"/>
            <a:ext cx="991880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Exocriene pancreasinsufficiëntie, dumping, beschadiging nervus vagus, bacteriële overgroei darm, medicatie</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Afhankelijk van de oorzaak</a:t>
            </a: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Gezonde voeding met extra aandacht voor vocht en vezels, beperken van roken, alcohol en cafeïne, medicatie</a:t>
            </a:r>
            <a:endParaRPr lang="nl-NL" sz="2000"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36A53CA8-CFD3-F16B-24C9-E8551EC6C3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358931"/>
            <a:ext cx="499674" cy="499674"/>
          </a:xfrm>
          <a:prstGeom prst="rect">
            <a:avLst/>
          </a:prstGeom>
        </p:spPr>
      </p:pic>
      <p:pic>
        <p:nvPicPr>
          <p:cNvPr id="7" name="Afbeelding 6">
            <a:extLst>
              <a:ext uri="{FF2B5EF4-FFF2-40B4-BE49-F238E27FC236}">
                <a16:creationId xmlns:a16="http://schemas.microsoft.com/office/drawing/2014/main" id="{3A098965-EF49-C757-D1EA-511DC9F409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29040"/>
            <a:ext cx="499674" cy="499674"/>
          </a:xfrm>
          <a:prstGeom prst="rect">
            <a:avLst/>
          </a:prstGeom>
        </p:spPr>
      </p:pic>
      <p:pic>
        <p:nvPicPr>
          <p:cNvPr id="8" name="Afbeelding 7">
            <a:extLst>
              <a:ext uri="{FF2B5EF4-FFF2-40B4-BE49-F238E27FC236}">
                <a16:creationId xmlns:a16="http://schemas.microsoft.com/office/drawing/2014/main" id="{58A353F5-E1F9-3446-76CC-753F447849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440539"/>
            <a:ext cx="499674" cy="499674"/>
          </a:xfrm>
          <a:prstGeom prst="rect">
            <a:avLst/>
          </a:prstGeom>
        </p:spPr>
      </p:pic>
    </p:spTree>
    <p:extLst>
      <p:ext uri="{BB962C8B-B14F-4D97-AF65-F5344CB8AC3E}">
        <p14:creationId xmlns:p14="http://schemas.microsoft.com/office/powerpoint/2010/main" val="228773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A34014F7-4DA6-DB1E-4735-F78CFDEDE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D54C2654-7C7C-FC76-818A-C19AF7E03D80}"/>
              </a:ext>
            </a:extLst>
          </p:cNvPr>
          <p:cNvSpPr txBox="1"/>
          <p:nvPr/>
        </p:nvSpPr>
        <p:spPr>
          <a:xfrm>
            <a:off x="386080" y="470410"/>
            <a:ext cx="4917440" cy="646331"/>
          </a:xfrm>
          <a:prstGeom prst="rect">
            <a:avLst/>
          </a:prstGeom>
          <a:noFill/>
        </p:spPr>
        <p:txBody>
          <a:bodyPr wrap="square" rtlCol="0">
            <a:spAutoFit/>
          </a:bodyPr>
          <a:lstStyle/>
          <a:p>
            <a:pPr algn="ctr"/>
            <a:r>
              <a:rPr lang="nl-NL" sz="3600" dirty="0" err="1">
                <a:solidFill>
                  <a:schemeClr val="bg1">
                    <a:lumMod val="50000"/>
                  </a:schemeClr>
                </a:solidFill>
                <a:latin typeface="Mic32NewRoundedW00-Bold" panose="020B0803040000020004" pitchFamily="34" charset="0"/>
              </a:rPr>
              <a:t>Steatorroe</a:t>
            </a:r>
            <a:r>
              <a:rPr lang="nl-NL" sz="3600" dirty="0">
                <a:solidFill>
                  <a:schemeClr val="bg1">
                    <a:lumMod val="50000"/>
                  </a:schemeClr>
                </a:solidFill>
                <a:latin typeface="Mic32NewRoundedW00-Bold" panose="020B0803040000020004" pitchFamily="34" charset="0"/>
              </a:rPr>
              <a:t> (vetdiarree)</a:t>
            </a:r>
          </a:p>
        </p:txBody>
      </p:sp>
      <p:sp>
        <p:nvSpPr>
          <p:cNvPr id="2" name="Tekstvak 1">
            <a:extLst>
              <a:ext uri="{FF2B5EF4-FFF2-40B4-BE49-F238E27FC236}">
                <a16:creationId xmlns:a16="http://schemas.microsoft.com/office/drawing/2014/main" id="{3E93AD76-D6CC-9CF5-ADB7-A405316A0292}"/>
              </a:ext>
            </a:extLst>
          </p:cNvPr>
          <p:cNvSpPr txBox="1"/>
          <p:nvPr/>
        </p:nvSpPr>
        <p:spPr>
          <a:xfrm>
            <a:off x="979089" y="1996347"/>
            <a:ext cx="991880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Exocriene pancreasinsufficiëntie, anatomische verandering, malabsorptie</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Klachten</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Vetdiarree (olielaagje op het water, plakken aan de pot, meerdere keren doorspoelen, lichte kleur (stopverf), grote dunne hoeveelheden, meerdere keren per dag, buikkrampen, gewichtsverlies</a:t>
            </a: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err="1">
                <a:solidFill>
                  <a:srgbClr val="E8B298"/>
                </a:solidFill>
                <a:latin typeface="Mic32NewRoundedW00-Bold" panose="020B0803040000020004" pitchFamily="34" charset="0"/>
              </a:rPr>
              <a:t>Alvleesklierenzymsuppletie</a:t>
            </a:r>
            <a:endParaRPr lang="nl-NL" sz="2000"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3B91DB23-67AE-2C08-ED48-F8D13728F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124273"/>
            <a:ext cx="499674" cy="499674"/>
          </a:xfrm>
          <a:prstGeom prst="rect">
            <a:avLst/>
          </a:prstGeom>
        </p:spPr>
      </p:pic>
      <p:pic>
        <p:nvPicPr>
          <p:cNvPr id="7" name="Afbeelding 6">
            <a:extLst>
              <a:ext uri="{FF2B5EF4-FFF2-40B4-BE49-F238E27FC236}">
                <a16:creationId xmlns:a16="http://schemas.microsoft.com/office/drawing/2014/main" id="{A468B75E-F0F6-A078-F43C-212D58426D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2F143F61-6C58-5E75-BE2E-77254B87726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678037"/>
            <a:ext cx="499674" cy="499674"/>
          </a:xfrm>
          <a:prstGeom prst="rect">
            <a:avLst/>
          </a:prstGeom>
        </p:spPr>
      </p:pic>
    </p:spTree>
    <p:extLst>
      <p:ext uri="{BB962C8B-B14F-4D97-AF65-F5344CB8AC3E}">
        <p14:creationId xmlns:p14="http://schemas.microsoft.com/office/powerpoint/2010/main" val="22407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creativiteit&#10;&#10;Beschrijving automatisch gegenereerd met lage betrouwbaarheid">
            <a:extLst>
              <a:ext uri="{FF2B5EF4-FFF2-40B4-BE49-F238E27FC236}">
                <a16:creationId xmlns:a16="http://schemas.microsoft.com/office/drawing/2014/main" id="{F7D6C88B-6EB8-301B-B097-9AB6CAA53FE5}"/>
              </a:ext>
            </a:extLst>
          </p:cNvPr>
          <p:cNvPicPr>
            <a:picLocks noChangeAspect="1"/>
          </p:cNvPicPr>
          <p:nvPr/>
        </p:nvPicPr>
        <p:blipFill>
          <a:blip r:embed="rId3">
            <a:alphaModFix amt="77000"/>
            <a:extLst>
              <a:ext uri="{28A0092B-C50C-407E-A947-70E740481C1C}">
                <a14:useLocalDpi xmlns:a14="http://schemas.microsoft.com/office/drawing/2010/main" val="0"/>
              </a:ext>
            </a:extLst>
          </a:blip>
          <a:stretch>
            <a:fillRect/>
          </a:stretch>
        </p:blipFill>
        <p:spPr>
          <a:xfrm>
            <a:off x="8588917" y="1163040"/>
            <a:ext cx="6858000" cy="6858000"/>
          </a:xfrm>
          <a:prstGeom prst="rect">
            <a:avLst/>
          </a:prstGeom>
        </p:spPr>
      </p:pic>
      <p:sp>
        <p:nvSpPr>
          <p:cNvPr id="4" name="Tekstvak 3">
            <a:extLst>
              <a:ext uri="{FF2B5EF4-FFF2-40B4-BE49-F238E27FC236}">
                <a16:creationId xmlns:a16="http://schemas.microsoft.com/office/drawing/2014/main" id="{F79BF23D-2EF7-C5A0-56EE-2870F2E9CC85}"/>
              </a:ext>
            </a:extLst>
          </p:cNvPr>
          <p:cNvSpPr txBox="1"/>
          <p:nvPr/>
        </p:nvSpPr>
        <p:spPr>
          <a:xfrm>
            <a:off x="767863" y="1905506"/>
            <a:ext cx="7314739" cy="2000548"/>
          </a:xfrm>
          <a:prstGeom prst="rect">
            <a:avLst/>
          </a:prstGeom>
          <a:noFill/>
          <a:effectLst/>
        </p:spPr>
        <p:txBody>
          <a:bodyPr wrap="square" rtlCol="0">
            <a:spAutoFit/>
          </a:bodyPr>
          <a:lstStyle/>
          <a:p>
            <a:r>
              <a:rPr lang="nl-NL" sz="4800" dirty="0">
                <a:solidFill>
                  <a:schemeClr val="tx1">
                    <a:lumMod val="65000"/>
                    <a:lumOff val="35000"/>
                  </a:schemeClr>
                </a:solidFill>
                <a:latin typeface="Mic32NewRoundedW00-Bold" panose="020B0803040000020004" pitchFamily="34" charset="0"/>
              </a:rPr>
              <a:t>Wie gebruikt pancreasenzymsuppletie?</a:t>
            </a:r>
            <a:br>
              <a:rPr lang="nl-NL" sz="4800" dirty="0">
                <a:solidFill>
                  <a:schemeClr val="tx1">
                    <a:lumMod val="65000"/>
                    <a:lumOff val="35000"/>
                  </a:schemeClr>
                </a:solidFill>
                <a:latin typeface="Mic32NewRoundedW00-Bold" panose="020B0803040000020004" pitchFamily="34" charset="0"/>
              </a:rPr>
            </a:br>
            <a:r>
              <a:rPr lang="nl-NL" sz="2800" i="1" dirty="0">
                <a:solidFill>
                  <a:schemeClr val="tx1">
                    <a:lumMod val="65000"/>
                    <a:lumOff val="35000"/>
                  </a:schemeClr>
                </a:solidFill>
                <a:latin typeface="Mic32NewRoundedW00-Bold" panose="020B0803040000020004" pitchFamily="34" charset="0"/>
              </a:rPr>
              <a:t>(</a:t>
            </a:r>
            <a:r>
              <a:rPr lang="nl-NL" sz="2800" i="1" dirty="0" err="1">
                <a:solidFill>
                  <a:schemeClr val="tx1">
                    <a:lumMod val="65000"/>
                    <a:lumOff val="35000"/>
                  </a:schemeClr>
                </a:solidFill>
                <a:latin typeface="Mic32NewRoundedW00-Bold" panose="020B0803040000020004" pitchFamily="34" charset="0"/>
              </a:rPr>
              <a:t>Creon</a:t>
            </a:r>
            <a:r>
              <a:rPr lang="nl-NL" sz="2800" i="1" dirty="0">
                <a:solidFill>
                  <a:schemeClr val="tx1">
                    <a:lumMod val="65000"/>
                    <a:lumOff val="35000"/>
                  </a:schemeClr>
                </a:solidFill>
                <a:latin typeface="Mic32NewRoundedW00-Bold" panose="020B0803040000020004" pitchFamily="34" charset="0"/>
              </a:rPr>
              <a:t>, </a:t>
            </a:r>
            <a:r>
              <a:rPr lang="nl-NL" sz="2800" i="1" dirty="0" err="1">
                <a:solidFill>
                  <a:schemeClr val="tx1">
                    <a:lumMod val="65000"/>
                    <a:lumOff val="35000"/>
                  </a:schemeClr>
                </a:solidFill>
                <a:latin typeface="Mic32NewRoundedW00-Bold" panose="020B0803040000020004" pitchFamily="34" charset="0"/>
              </a:rPr>
              <a:t>Panzytrat</a:t>
            </a:r>
            <a:r>
              <a:rPr lang="nl-NL" sz="2800" i="1" dirty="0">
                <a:solidFill>
                  <a:schemeClr val="tx1">
                    <a:lumMod val="65000"/>
                    <a:lumOff val="35000"/>
                  </a:schemeClr>
                </a:solidFill>
                <a:latin typeface="Mic32NewRoundedW00-Bold" panose="020B0803040000020004" pitchFamily="34" charset="0"/>
              </a:rPr>
              <a:t>, Pancreatine, </a:t>
            </a:r>
            <a:r>
              <a:rPr lang="nl-NL" sz="2800" i="1" dirty="0" err="1">
                <a:solidFill>
                  <a:schemeClr val="tx1">
                    <a:lumMod val="65000"/>
                    <a:lumOff val="35000"/>
                  </a:schemeClr>
                </a:solidFill>
                <a:latin typeface="Mic32NewRoundedW00-Bold" panose="020B0803040000020004" pitchFamily="34" charset="0"/>
              </a:rPr>
              <a:t>Pancrease</a:t>
            </a:r>
            <a:r>
              <a:rPr lang="nl-NL" sz="2800" i="1" dirty="0">
                <a:solidFill>
                  <a:schemeClr val="tx1">
                    <a:lumMod val="65000"/>
                    <a:lumOff val="35000"/>
                  </a:schemeClr>
                </a:solidFill>
                <a:latin typeface="Mic32NewRoundedW00-Bold" panose="020B0803040000020004" pitchFamily="34" charset="0"/>
              </a:rPr>
              <a:t>)</a:t>
            </a:r>
            <a:endParaRPr lang="nl-NL" sz="4800" i="1" dirty="0">
              <a:solidFill>
                <a:schemeClr val="tx1">
                  <a:lumMod val="65000"/>
                  <a:lumOff val="35000"/>
                </a:schemeClr>
              </a:solidFill>
              <a:latin typeface="Mic32NewRoundedW00-Bold" panose="020B0803040000020004" pitchFamily="34" charset="0"/>
            </a:endParaRPr>
          </a:p>
        </p:txBody>
      </p:sp>
      <p:pic>
        <p:nvPicPr>
          <p:cNvPr id="5" name="Afbeelding 4" descr="Afbeelding met schets, tekening, zwart, kunst&#10;&#10;Automatisch gegenereerde beschrijving">
            <a:extLst>
              <a:ext uri="{FF2B5EF4-FFF2-40B4-BE49-F238E27FC236}">
                <a16:creationId xmlns:a16="http://schemas.microsoft.com/office/drawing/2014/main" id="{79A6BD83-03B4-B0DD-2E62-DB6D81FAE89F}"/>
              </a:ext>
            </a:extLst>
          </p:cNvPr>
          <p:cNvPicPr>
            <a:picLocks noChangeAspect="1"/>
          </p:cNvPicPr>
          <p:nvPr/>
        </p:nvPicPr>
        <p:blipFill>
          <a:blip r:embed="rId4">
            <a:alphaModFix amt="47000"/>
            <a:extLst>
              <a:ext uri="{28A0092B-C50C-407E-A947-70E740481C1C}">
                <a14:useLocalDpi xmlns:a14="http://schemas.microsoft.com/office/drawing/2010/main" val="0"/>
              </a:ext>
            </a:extLst>
          </a:blip>
          <a:stretch>
            <a:fillRect/>
          </a:stretch>
        </p:blipFill>
        <p:spPr>
          <a:xfrm rot="20515104">
            <a:off x="7258496" y="1042027"/>
            <a:ext cx="6173424" cy="6173424"/>
          </a:xfrm>
          <a:prstGeom prst="rect">
            <a:avLst/>
          </a:prstGeom>
        </p:spPr>
      </p:pic>
    </p:spTree>
    <p:extLst>
      <p:ext uri="{BB962C8B-B14F-4D97-AF65-F5344CB8AC3E}">
        <p14:creationId xmlns:p14="http://schemas.microsoft.com/office/powerpoint/2010/main" val="232547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92117FA4-FE7E-0429-FEB9-9206E8A39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E0A7C2D8-592A-6BD9-30B1-D330908CF0F4}"/>
              </a:ext>
            </a:extLst>
          </p:cNvPr>
          <p:cNvSpPr txBox="1"/>
          <p:nvPr/>
        </p:nvSpPr>
        <p:spPr>
          <a:xfrm>
            <a:off x="386080" y="470410"/>
            <a:ext cx="6697472"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Verandering in reuk en/of smaak</a:t>
            </a:r>
          </a:p>
        </p:txBody>
      </p:sp>
      <p:sp>
        <p:nvSpPr>
          <p:cNvPr id="2" name="Tekstvak 1">
            <a:extLst>
              <a:ext uri="{FF2B5EF4-FFF2-40B4-BE49-F238E27FC236}">
                <a16:creationId xmlns:a16="http://schemas.microsoft.com/office/drawing/2014/main" id="{43C7FC5B-C6E2-775E-0514-C995DC2DD7FF}"/>
              </a:ext>
            </a:extLst>
          </p:cNvPr>
          <p:cNvSpPr txBox="1"/>
          <p:nvPr/>
        </p:nvSpPr>
        <p:spPr>
          <a:xfrm>
            <a:off x="979089" y="1996347"/>
            <a:ext cx="9918809" cy="2862322"/>
          </a:xfrm>
          <a:prstGeom prst="rect">
            <a:avLst/>
          </a:prstGeom>
          <a:noFill/>
        </p:spPr>
        <p:txBody>
          <a:bodyPr wrap="square" rtlCol="0">
            <a:spAutoFit/>
          </a:bodyPr>
          <a:lstStyle/>
          <a:p>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Chemotherapie, radiotherapie, orale candida, vitamine deficiënties, reflux</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Inspectie van de mond, bloedprikken op B12, zink en selenium, gastroscopie</a:t>
            </a:r>
            <a:endParaRPr lang="nl-NL" sz="2400" i="1" dirty="0">
              <a:solidFill>
                <a:srgbClr val="E8B298"/>
              </a:solidFill>
              <a:latin typeface="Mic32NewRoundedW00-Bold" panose="020B0803040000020004" pitchFamily="34" charset="0"/>
            </a:endParaRP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Stoppen met roken, smaaksturing</a:t>
            </a:r>
            <a:endParaRPr lang="nl-NL"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0D0707AF-359D-1DB8-6534-751EA3F7C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057602"/>
            <a:ext cx="499674" cy="499674"/>
          </a:xfrm>
          <a:prstGeom prst="rect">
            <a:avLst/>
          </a:prstGeom>
        </p:spPr>
      </p:pic>
      <p:pic>
        <p:nvPicPr>
          <p:cNvPr id="7" name="Afbeelding 6">
            <a:extLst>
              <a:ext uri="{FF2B5EF4-FFF2-40B4-BE49-F238E27FC236}">
                <a16:creationId xmlns:a16="http://schemas.microsoft.com/office/drawing/2014/main" id="{258E0828-AA60-3D0D-C634-6C8A565D629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A57D2194-404E-6363-C1B4-2F0928D23A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045022"/>
            <a:ext cx="499674" cy="499674"/>
          </a:xfrm>
          <a:prstGeom prst="rect">
            <a:avLst/>
          </a:prstGeom>
        </p:spPr>
      </p:pic>
    </p:spTree>
    <p:extLst>
      <p:ext uri="{BB962C8B-B14F-4D97-AF65-F5344CB8AC3E}">
        <p14:creationId xmlns:p14="http://schemas.microsoft.com/office/powerpoint/2010/main" val="226517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creativiteit&#10;&#10;Beschrijving automatisch gegenereerd met lage betrouwbaarheid">
            <a:extLst>
              <a:ext uri="{FF2B5EF4-FFF2-40B4-BE49-F238E27FC236}">
                <a16:creationId xmlns:a16="http://schemas.microsoft.com/office/drawing/2014/main" id="{6E098CD7-AC0A-02F6-6E43-DA23ABF33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60525">
            <a:off x="9044284" y="1892778"/>
            <a:ext cx="6983972" cy="6983972"/>
          </a:xfrm>
          <a:prstGeom prst="rect">
            <a:avLst/>
          </a:prstGeom>
        </p:spPr>
      </p:pic>
      <p:pic>
        <p:nvPicPr>
          <p:cNvPr id="12" name="Afbeelding 11" descr="Afbeelding met schets, tekening, kunst, Lijnillustraties&#10;&#10;Automatisch gegenereerde beschrijving">
            <a:extLst>
              <a:ext uri="{FF2B5EF4-FFF2-40B4-BE49-F238E27FC236}">
                <a16:creationId xmlns:a16="http://schemas.microsoft.com/office/drawing/2014/main" id="{252A021E-2B4D-5919-BA58-5BADB9324F82}"/>
              </a:ext>
            </a:extLst>
          </p:cNvPr>
          <p:cNvPicPr>
            <a:picLocks noChangeAspect="1"/>
          </p:cNvPicPr>
          <p:nvPr/>
        </p:nvPicPr>
        <p:blipFill rotWithShape="1">
          <a:blip r:embed="rId4" cstate="hqprint">
            <a:alphaModFix amt="68000"/>
            <a:extLst>
              <a:ext uri="{28A0092B-C50C-407E-A947-70E740481C1C}">
                <a14:useLocalDpi xmlns:a14="http://schemas.microsoft.com/office/drawing/2010/main" val="0"/>
              </a:ext>
            </a:extLst>
          </a:blip>
          <a:srcRect b="8854"/>
          <a:stretch/>
        </p:blipFill>
        <p:spPr>
          <a:xfrm flipH="1">
            <a:off x="8280541" y="2739548"/>
            <a:ext cx="4255729" cy="3878932"/>
          </a:xfrm>
          <a:prstGeom prst="rect">
            <a:avLst/>
          </a:prstGeom>
        </p:spPr>
      </p:pic>
      <p:sp>
        <p:nvSpPr>
          <p:cNvPr id="7" name="Tekstvak 6">
            <a:extLst>
              <a:ext uri="{FF2B5EF4-FFF2-40B4-BE49-F238E27FC236}">
                <a16:creationId xmlns:a16="http://schemas.microsoft.com/office/drawing/2014/main" id="{F830FB88-7EE0-2490-4F94-823C9BA0D0D5}"/>
              </a:ext>
            </a:extLst>
          </p:cNvPr>
          <p:cNvSpPr txBox="1"/>
          <p:nvPr/>
        </p:nvSpPr>
        <p:spPr>
          <a:xfrm>
            <a:off x="3060817" y="2020950"/>
            <a:ext cx="5555619" cy="3046988"/>
          </a:xfrm>
          <a:prstGeom prst="rect">
            <a:avLst/>
          </a:prstGeom>
          <a:noFill/>
        </p:spPr>
        <p:txBody>
          <a:bodyPr wrap="square" rtlCol="0" anchor="ctr">
            <a:spAutoFit/>
          </a:bodyPr>
          <a:lstStyle/>
          <a:p>
            <a:pPr algn="ctr"/>
            <a:r>
              <a:rPr lang="nl-NL" sz="2400" kern="100" dirty="0">
                <a:solidFill>
                  <a:srgbClr val="E19C79"/>
                </a:solidFill>
                <a:effectLst/>
                <a:latin typeface="Mic32NewRoundedW00-Bold" panose="020B0803040000020004" pitchFamily="34" charset="0"/>
                <a:ea typeface="Calibri" panose="020F0502020204030204" pitchFamily="34" charset="0"/>
                <a:cs typeface="Times New Roman" panose="02020603050405020304" pitchFamily="18" charset="0"/>
              </a:rPr>
              <a:t>Wie ben ik?</a:t>
            </a:r>
          </a:p>
          <a:p>
            <a:pPr algn="ctr"/>
            <a:endParaRPr lang="nl-NL" sz="2400" kern="100" dirty="0">
              <a:solidFill>
                <a:srgbClr val="E19C79"/>
              </a:solidFill>
              <a:latin typeface="Mic32NewRoundedW00-Bold" panose="020B0803040000020004" pitchFamily="34" charset="0"/>
              <a:ea typeface="Calibri" panose="020F0502020204030204" pitchFamily="34" charset="0"/>
              <a:cs typeface="Times New Roman" panose="02020603050405020304" pitchFamily="18" charset="0"/>
            </a:endParaRPr>
          </a:p>
          <a:p>
            <a:pPr algn="ctr"/>
            <a:r>
              <a:rPr lang="nl-NL" sz="2400" kern="100" dirty="0">
                <a:solidFill>
                  <a:srgbClr val="E19C79"/>
                </a:solidFill>
                <a:effectLst/>
                <a:latin typeface="Mic32NewRoundedW00-Bold" panose="020B0803040000020004" pitchFamily="34" charset="0"/>
                <a:ea typeface="Calibri" panose="020F0502020204030204" pitchFamily="34" charset="0"/>
                <a:cs typeface="Times New Roman" panose="02020603050405020304" pitchFamily="18" charset="0"/>
              </a:rPr>
              <a:t>Functionele klachten na een slokdarm- of maagoperatie</a:t>
            </a:r>
          </a:p>
          <a:p>
            <a:pPr algn="ctr"/>
            <a:endParaRPr lang="nl-NL" sz="2400" kern="100" dirty="0">
              <a:solidFill>
                <a:srgbClr val="E19C79"/>
              </a:solidFill>
              <a:effectLst/>
              <a:latin typeface="Mic32NewRoundedW00-Bold" panose="020B0803040000020004" pitchFamily="34" charset="0"/>
              <a:ea typeface="Calibri" panose="020F0502020204030204" pitchFamily="34" charset="0"/>
              <a:cs typeface="Times New Roman" panose="02020603050405020304" pitchFamily="18" charset="0"/>
            </a:endParaRPr>
          </a:p>
          <a:p>
            <a:pPr algn="ctr"/>
            <a:r>
              <a:rPr lang="nl-NL" sz="2400" kern="100" dirty="0">
                <a:solidFill>
                  <a:srgbClr val="E19C79"/>
                </a:solidFill>
                <a:latin typeface="Mic32NewRoundedW00-Bold" panose="020B0803040000020004" pitchFamily="34" charset="0"/>
                <a:ea typeface="Calibri" panose="020F0502020204030204" pitchFamily="34" charset="0"/>
                <a:cs typeface="Times New Roman" panose="02020603050405020304" pitchFamily="18" charset="0"/>
              </a:rPr>
              <a:t>Protocollen ziekenhuizen</a:t>
            </a:r>
            <a:endParaRPr lang="nl-NL" sz="2400" kern="100" dirty="0">
              <a:solidFill>
                <a:srgbClr val="E19C79"/>
              </a:solidFill>
              <a:effectLst/>
              <a:latin typeface="Mic32NewRoundedW00-Bold" panose="020B0803040000020004" pitchFamily="34" charset="0"/>
              <a:ea typeface="Calibri" panose="020F0502020204030204" pitchFamily="34" charset="0"/>
              <a:cs typeface="Times New Roman" panose="02020603050405020304" pitchFamily="18" charset="0"/>
            </a:endParaRPr>
          </a:p>
          <a:p>
            <a:pPr algn="ctr"/>
            <a:endParaRPr lang="en-US" sz="2400" kern="100" dirty="0">
              <a:solidFill>
                <a:srgbClr val="E19C79"/>
              </a:solidFill>
              <a:effectLst/>
              <a:latin typeface="Mic32NewRoundedW00-Bold" panose="020B0803040000020004" pitchFamily="34" charset="0"/>
              <a:ea typeface="Calibri" panose="020F0502020204030204" pitchFamily="34" charset="0"/>
              <a:cs typeface="Times New Roman" panose="02020603050405020304" pitchFamily="18" charset="0"/>
            </a:endParaRPr>
          </a:p>
          <a:p>
            <a:pPr algn="ctr"/>
            <a:r>
              <a:rPr lang="en-US" sz="2400" kern="100" dirty="0" err="1">
                <a:solidFill>
                  <a:srgbClr val="E19C79"/>
                </a:solidFill>
                <a:latin typeface="Mic32NewRoundedW00-Bold" panose="020B0803040000020004" pitchFamily="34" charset="0"/>
                <a:ea typeface="Calibri" panose="020F0502020204030204" pitchFamily="34" charset="0"/>
                <a:cs typeface="Times New Roman" panose="02020603050405020304" pitchFamily="18" charset="0"/>
              </a:rPr>
              <a:t>Wetenschappelijke</a:t>
            </a:r>
            <a:r>
              <a:rPr lang="en-US" sz="2400" kern="100" dirty="0">
                <a:solidFill>
                  <a:srgbClr val="E19C79"/>
                </a:solidFill>
                <a:latin typeface="Mic32NewRoundedW00-Bold" panose="020B0803040000020004" pitchFamily="34" charset="0"/>
                <a:ea typeface="Calibri" panose="020F0502020204030204" pitchFamily="34" charset="0"/>
                <a:cs typeface="Times New Roman" panose="02020603050405020304" pitchFamily="18" charset="0"/>
              </a:rPr>
              <a:t> </a:t>
            </a:r>
            <a:r>
              <a:rPr lang="en-US" sz="2400" kern="100" dirty="0" err="1">
                <a:solidFill>
                  <a:srgbClr val="E19C79"/>
                </a:solidFill>
                <a:latin typeface="Mic32NewRoundedW00-Bold" panose="020B0803040000020004" pitchFamily="34" charset="0"/>
                <a:ea typeface="Calibri" panose="020F0502020204030204" pitchFamily="34" charset="0"/>
                <a:cs typeface="Times New Roman" panose="02020603050405020304" pitchFamily="18" charset="0"/>
              </a:rPr>
              <a:t>bronnen</a:t>
            </a:r>
            <a:r>
              <a:rPr lang="en-US" sz="2400" kern="100" dirty="0">
                <a:solidFill>
                  <a:srgbClr val="E19C79"/>
                </a:solidFill>
                <a:latin typeface="Mic32NewRoundedW00-Bold" panose="020B0803040000020004" pitchFamily="34" charset="0"/>
                <a:ea typeface="Calibri" panose="020F0502020204030204" pitchFamily="34" charset="0"/>
                <a:cs typeface="Times New Roman" panose="02020603050405020304" pitchFamily="18" charset="0"/>
              </a:rPr>
              <a:t> </a:t>
            </a:r>
            <a:r>
              <a:rPr lang="en-US" sz="2400" kern="100" dirty="0" err="1">
                <a:solidFill>
                  <a:srgbClr val="E19C79"/>
                </a:solidFill>
                <a:latin typeface="Mic32NewRoundedW00-Bold" panose="020B0803040000020004" pitchFamily="34" charset="0"/>
                <a:ea typeface="Calibri" panose="020F0502020204030204" pitchFamily="34" charset="0"/>
                <a:cs typeface="Times New Roman" panose="02020603050405020304" pitchFamily="18" charset="0"/>
              </a:rPr>
              <a:t>en</a:t>
            </a:r>
            <a:r>
              <a:rPr lang="en-US" sz="2400" kern="100" dirty="0">
                <a:solidFill>
                  <a:srgbClr val="E19C79"/>
                </a:solidFill>
                <a:latin typeface="Mic32NewRoundedW00-Bold" panose="020B0803040000020004" pitchFamily="34" charset="0"/>
                <a:ea typeface="Calibri" panose="020F0502020204030204" pitchFamily="34" charset="0"/>
                <a:cs typeface="Times New Roman" panose="02020603050405020304" pitchFamily="18" charset="0"/>
              </a:rPr>
              <a:t> </a:t>
            </a:r>
            <a:r>
              <a:rPr lang="en-US" sz="2400" kern="100" dirty="0" err="1">
                <a:solidFill>
                  <a:srgbClr val="E19C79"/>
                </a:solidFill>
                <a:latin typeface="Mic32NewRoundedW00-Bold" panose="020B0803040000020004" pitchFamily="34" charset="0"/>
                <a:ea typeface="Calibri" panose="020F0502020204030204" pitchFamily="34" charset="0"/>
                <a:cs typeface="Times New Roman" panose="02020603050405020304" pitchFamily="18" charset="0"/>
              </a:rPr>
              <a:t>ervaring</a:t>
            </a:r>
            <a:endParaRPr lang="en-US" sz="2400" kern="100" dirty="0">
              <a:solidFill>
                <a:srgbClr val="E19C79"/>
              </a:solidFill>
              <a:latin typeface="Mic32NewRoundedW00-Bold" panose="020B08030400000200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276CDB51-F9C0-7BF5-9A1F-47DF6EC3E9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2652" y="-1005086"/>
            <a:ext cx="4190371" cy="4190371"/>
          </a:xfrm>
          <a:prstGeom prst="rect">
            <a:avLst/>
          </a:prstGeom>
        </p:spPr>
      </p:pic>
      <p:pic>
        <p:nvPicPr>
          <p:cNvPr id="5" name="Afbeelding 4">
            <a:extLst>
              <a:ext uri="{FF2B5EF4-FFF2-40B4-BE49-F238E27FC236}">
                <a16:creationId xmlns:a16="http://schemas.microsoft.com/office/drawing/2014/main" id="{A938972F-6159-5089-EB14-5CEE07F9A4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769794">
            <a:off x="-1673955" y="642668"/>
            <a:ext cx="3805397" cy="3805397"/>
          </a:xfrm>
          <a:prstGeom prst="rect">
            <a:avLst/>
          </a:prstGeom>
        </p:spPr>
      </p:pic>
      <p:pic>
        <p:nvPicPr>
          <p:cNvPr id="10" name="Afbeelding 9">
            <a:extLst>
              <a:ext uri="{FF2B5EF4-FFF2-40B4-BE49-F238E27FC236}">
                <a16:creationId xmlns:a16="http://schemas.microsoft.com/office/drawing/2014/main" id="{81F79B03-60C0-17ED-F8C7-7B0C71E02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532135">
            <a:off x="133452" y="661104"/>
            <a:ext cx="3208948" cy="3208948"/>
          </a:xfrm>
          <a:prstGeom prst="rect">
            <a:avLst/>
          </a:prstGeom>
        </p:spPr>
      </p:pic>
      <p:sp>
        <p:nvSpPr>
          <p:cNvPr id="11" name="Tekstvak 10">
            <a:extLst>
              <a:ext uri="{FF2B5EF4-FFF2-40B4-BE49-F238E27FC236}">
                <a16:creationId xmlns:a16="http://schemas.microsoft.com/office/drawing/2014/main" id="{9D4CFBEE-9655-E709-4865-BCEA2A592406}"/>
              </a:ext>
            </a:extLst>
          </p:cNvPr>
          <p:cNvSpPr txBox="1"/>
          <p:nvPr/>
        </p:nvSpPr>
        <p:spPr>
          <a:xfrm rot="21079680">
            <a:off x="348293" y="1803912"/>
            <a:ext cx="3164712" cy="923330"/>
          </a:xfrm>
          <a:prstGeom prst="rect">
            <a:avLst/>
          </a:prstGeom>
          <a:noFill/>
        </p:spPr>
        <p:txBody>
          <a:bodyPr wrap="square" rtlCol="0">
            <a:spAutoFit/>
          </a:bodyPr>
          <a:lstStyle/>
          <a:p>
            <a:pPr algn="ctr"/>
            <a:r>
              <a:rPr lang="nl-NL" sz="5400" dirty="0">
                <a:solidFill>
                  <a:schemeClr val="bg1"/>
                </a:solidFill>
                <a:latin typeface="Nikotinus DEMO" panose="02000506000000020004" pitchFamily="2" charset="0"/>
              </a:rPr>
              <a:t>Welkom</a:t>
            </a:r>
          </a:p>
        </p:txBody>
      </p:sp>
    </p:spTree>
    <p:extLst>
      <p:ext uri="{BB962C8B-B14F-4D97-AF65-F5344CB8AC3E}">
        <p14:creationId xmlns:p14="http://schemas.microsoft.com/office/powerpoint/2010/main" val="186898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creativiteit&#10;&#10;Beschrijving automatisch gegenereerd met lage betrouwbaarheid">
            <a:extLst>
              <a:ext uri="{FF2B5EF4-FFF2-40B4-BE49-F238E27FC236}">
                <a16:creationId xmlns:a16="http://schemas.microsoft.com/office/drawing/2014/main" id="{EE7191A4-D99F-484F-B22B-C54CF5177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3" name="Tekstvak 2">
            <a:extLst>
              <a:ext uri="{FF2B5EF4-FFF2-40B4-BE49-F238E27FC236}">
                <a16:creationId xmlns:a16="http://schemas.microsoft.com/office/drawing/2014/main" id="{18862783-651C-435C-CCEF-A7B4F44C9439}"/>
              </a:ext>
            </a:extLst>
          </p:cNvPr>
          <p:cNvSpPr txBox="1"/>
          <p:nvPr/>
        </p:nvSpPr>
        <p:spPr>
          <a:xfrm>
            <a:off x="386080" y="470410"/>
            <a:ext cx="5936343"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Voeding en reukverandering</a:t>
            </a:r>
          </a:p>
        </p:txBody>
      </p:sp>
      <p:sp>
        <p:nvSpPr>
          <p:cNvPr id="8" name="Tekstvak 7">
            <a:extLst>
              <a:ext uri="{FF2B5EF4-FFF2-40B4-BE49-F238E27FC236}">
                <a16:creationId xmlns:a16="http://schemas.microsoft.com/office/drawing/2014/main" id="{BDDD615E-EF8F-80C8-0154-6A17EB5EE8EB}"/>
              </a:ext>
            </a:extLst>
          </p:cNvPr>
          <p:cNvSpPr txBox="1"/>
          <p:nvPr/>
        </p:nvSpPr>
        <p:spPr>
          <a:xfrm>
            <a:off x="756695" y="2216765"/>
            <a:ext cx="10678610" cy="3272050"/>
          </a:xfrm>
          <a:prstGeom prst="rect">
            <a:avLst/>
          </a:prstGeom>
          <a:noFill/>
          <a:effectLst/>
        </p:spPr>
        <p:txBody>
          <a:bodyPr wrap="square" rtlCol="0">
            <a:spAutoFit/>
          </a:bodyPr>
          <a:lstStyle/>
          <a:p>
            <a:pPr marL="628650" lvl="1" indent="-171450">
              <a:lnSpc>
                <a:spcPct val="150000"/>
              </a:lnSpc>
            </a:pPr>
            <a:r>
              <a:rPr lang="nl-NL" sz="2000" dirty="0">
                <a:solidFill>
                  <a:srgbClr val="E8B298"/>
                </a:solidFill>
                <a:latin typeface="Mic32NewRoundedW00-Bold" panose="020B0803040000020004" pitchFamily="34" charset="0"/>
              </a:rPr>
              <a:t>Koude gerechten verspreiden minder geur dan warme gerechten </a:t>
            </a:r>
          </a:p>
          <a:p>
            <a:pPr marL="628650" lvl="1" indent="-171450">
              <a:lnSpc>
                <a:spcPct val="150000"/>
              </a:lnSpc>
            </a:pPr>
            <a:r>
              <a:rPr lang="nl-NL" sz="2000" dirty="0">
                <a:solidFill>
                  <a:srgbClr val="E8B298"/>
                </a:solidFill>
                <a:latin typeface="Mic32NewRoundedW00-Bold" panose="020B0803040000020004" pitchFamily="34" charset="0"/>
              </a:rPr>
              <a:t>Warme maaltijd vervangen door een broodmaaltijd, maaltijdsalade, smoothie of koude soep</a:t>
            </a:r>
          </a:p>
          <a:p>
            <a:pPr marL="628650" lvl="1" indent="-171450">
              <a:lnSpc>
                <a:spcPct val="150000"/>
              </a:lnSpc>
            </a:pPr>
            <a:r>
              <a:rPr lang="nl-NL" sz="2000" dirty="0">
                <a:solidFill>
                  <a:srgbClr val="E8B298"/>
                </a:solidFill>
                <a:latin typeface="Mic32NewRoundedW00-Bold" panose="020B0803040000020004" pitchFamily="34" charset="0"/>
              </a:rPr>
              <a:t>Gebruik bekers met deksels of drink met een rietje</a:t>
            </a:r>
          </a:p>
          <a:p>
            <a:pPr marL="628650" lvl="1" indent="-171450">
              <a:lnSpc>
                <a:spcPct val="150000"/>
              </a:lnSpc>
            </a:pPr>
            <a:r>
              <a:rPr lang="nl-NL" sz="2000" dirty="0">
                <a:solidFill>
                  <a:srgbClr val="E8B298"/>
                </a:solidFill>
                <a:latin typeface="Mic32NewRoundedW00-Bold" panose="020B0803040000020004" pitchFamily="34" charset="0"/>
              </a:rPr>
              <a:t>Laat anderen maaltijden klaarmaken en blijf uit de keuken als er gekookt wordt </a:t>
            </a:r>
          </a:p>
          <a:p>
            <a:pPr marL="628650" lvl="1" indent="-171450">
              <a:lnSpc>
                <a:spcPct val="150000"/>
              </a:lnSpc>
            </a:pPr>
            <a:r>
              <a:rPr lang="nl-NL" sz="2000" dirty="0">
                <a:solidFill>
                  <a:srgbClr val="E8B298"/>
                </a:solidFill>
                <a:latin typeface="Mic32NewRoundedW00-Bold" panose="020B0803040000020004" pitchFamily="34" charset="0"/>
              </a:rPr>
              <a:t>Ventileer ruimtes goed, zet geen geurkaarsen, bloemen en dergelijken in rustruimtes</a:t>
            </a:r>
          </a:p>
          <a:p>
            <a:pPr marL="628650" lvl="1" indent="-171450">
              <a:lnSpc>
                <a:spcPct val="150000"/>
              </a:lnSpc>
            </a:pPr>
            <a:r>
              <a:rPr lang="nl-NL" sz="2000" dirty="0">
                <a:solidFill>
                  <a:srgbClr val="E8B298"/>
                </a:solidFill>
                <a:latin typeface="Mic32NewRoundedW00-Bold" panose="020B0803040000020004" pitchFamily="34" charset="0"/>
              </a:rPr>
              <a:t>Een neusklemmetje kan helpen</a:t>
            </a:r>
            <a:br>
              <a:rPr lang="nl-NL" sz="2800" dirty="0">
                <a:solidFill>
                  <a:srgbClr val="E8B298"/>
                </a:solidFill>
                <a:latin typeface="Mic32NewRoundedW00-Bold" panose="020B0803040000020004" pitchFamily="34" charset="0"/>
              </a:rPr>
            </a:br>
            <a:endParaRPr lang="nl-NL" sz="2000" dirty="0">
              <a:solidFill>
                <a:schemeClr val="bg2">
                  <a:lumMod val="50000"/>
                </a:schemeClr>
              </a:solidFill>
              <a:latin typeface="Mic32NewRoundedW00-Bold" panose="020B0803040000020004" pitchFamily="34" charset="0"/>
            </a:endParaRPr>
          </a:p>
        </p:txBody>
      </p:sp>
      <p:pic>
        <p:nvPicPr>
          <p:cNvPr id="9" name="Afbeelding 8">
            <a:extLst>
              <a:ext uri="{FF2B5EF4-FFF2-40B4-BE49-F238E27FC236}">
                <a16:creationId xmlns:a16="http://schemas.microsoft.com/office/drawing/2014/main" id="{376AB517-F3AF-97C3-3FCF-F2ECCC47DD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56695" y="2414977"/>
            <a:ext cx="302634" cy="302634"/>
          </a:xfrm>
          <a:prstGeom prst="rect">
            <a:avLst/>
          </a:prstGeom>
        </p:spPr>
      </p:pic>
      <p:pic>
        <p:nvPicPr>
          <p:cNvPr id="10" name="Afbeelding 9">
            <a:extLst>
              <a:ext uri="{FF2B5EF4-FFF2-40B4-BE49-F238E27FC236}">
                <a16:creationId xmlns:a16="http://schemas.microsoft.com/office/drawing/2014/main" id="{9007ED73-A195-6CC1-3C2F-05F660FB17D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56695" y="2866078"/>
            <a:ext cx="302634" cy="302634"/>
          </a:xfrm>
          <a:prstGeom prst="rect">
            <a:avLst/>
          </a:prstGeom>
        </p:spPr>
      </p:pic>
      <p:pic>
        <p:nvPicPr>
          <p:cNvPr id="11" name="Afbeelding 10">
            <a:extLst>
              <a:ext uri="{FF2B5EF4-FFF2-40B4-BE49-F238E27FC236}">
                <a16:creationId xmlns:a16="http://schemas.microsoft.com/office/drawing/2014/main" id="{9DF17741-F5F1-0EEB-CBE4-98CB47B0B9A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39066" y="3317179"/>
            <a:ext cx="302634" cy="302634"/>
          </a:xfrm>
          <a:prstGeom prst="rect">
            <a:avLst/>
          </a:prstGeom>
        </p:spPr>
      </p:pic>
      <p:pic>
        <p:nvPicPr>
          <p:cNvPr id="12" name="Afbeelding 11">
            <a:extLst>
              <a:ext uri="{FF2B5EF4-FFF2-40B4-BE49-F238E27FC236}">
                <a16:creationId xmlns:a16="http://schemas.microsoft.com/office/drawing/2014/main" id="{B3DB7778-ED6B-C2CE-DA87-2A21F5C434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39066" y="3768280"/>
            <a:ext cx="302634" cy="302634"/>
          </a:xfrm>
          <a:prstGeom prst="rect">
            <a:avLst/>
          </a:prstGeom>
        </p:spPr>
      </p:pic>
      <p:pic>
        <p:nvPicPr>
          <p:cNvPr id="13" name="Afbeelding 12">
            <a:extLst>
              <a:ext uri="{FF2B5EF4-FFF2-40B4-BE49-F238E27FC236}">
                <a16:creationId xmlns:a16="http://schemas.microsoft.com/office/drawing/2014/main" id="{BDE77004-A140-EEED-11FB-59069EC2DCD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56695" y="4219381"/>
            <a:ext cx="302634" cy="302634"/>
          </a:xfrm>
          <a:prstGeom prst="rect">
            <a:avLst/>
          </a:prstGeom>
        </p:spPr>
      </p:pic>
      <p:pic>
        <p:nvPicPr>
          <p:cNvPr id="14" name="Afbeelding 13">
            <a:extLst>
              <a:ext uri="{FF2B5EF4-FFF2-40B4-BE49-F238E27FC236}">
                <a16:creationId xmlns:a16="http://schemas.microsoft.com/office/drawing/2014/main" id="{782DA54F-E0B2-3643-6A94-AAEC5CD4355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56695" y="4670482"/>
            <a:ext cx="302634" cy="302634"/>
          </a:xfrm>
          <a:prstGeom prst="rect">
            <a:avLst/>
          </a:prstGeom>
        </p:spPr>
      </p:pic>
    </p:spTree>
    <p:extLst>
      <p:ext uri="{BB962C8B-B14F-4D97-AF65-F5344CB8AC3E}">
        <p14:creationId xmlns:p14="http://schemas.microsoft.com/office/powerpoint/2010/main" val="358477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creativiteit&#10;&#10;Beschrijving automatisch gegenereerd met lage betrouwbaarheid">
            <a:extLst>
              <a:ext uri="{FF2B5EF4-FFF2-40B4-BE49-F238E27FC236}">
                <a16:creationId xmlns:a16="http://schemas.microsoft.com/office/drawing/2014/main" id="{C5B57EA5-E5D9-C108-058F-615791B0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3" name="Tekstvak 2">
            <a:extLst>
              <a:ext uri="{FF2B5EF4-FFF2-40B4-BE49-F238E27FC236}">
                <a16:creationId xmlns:a16="http://schemas.microsoft.com/office/drawing/2014/main" id="{19278D65-65B4-3C89-F8FD-F20B60EC8108}"/>
              </a:ext>
            </a:extLst>
          </p:cNvPr>
          <p:cNvSpPr txBox="1"/>
          <p:nvPr/>
        </p:nvSpPr>
        <p:spPr>
          <a:xfrm>
            <a:off x="386080" y="470410"/>
            <a:ext cx="6249851"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Voeding en smaakverandering</a:t>
            </a:r>
          </a:p>
        </p:txBody>
      </p:sp>
      <p:sp>
        <p:nvSpPr>
          <p:cNvPr id="4" name="Tekstvak 3">
            <a:extLst>
              <a:ext uri="{FF2B5EF4-FFF2-40B4-BE49-F238E27FC236}">
                <a16:creationId xmlns:a16="http://schemas.microsoft.com/office/drawing/2014/main" id="{7C9E7D1D-78FA-66B1-FFA9-05F78A45798D}"/>
              </a:ext>
            </a:extLst>
          </p:cNvPr>
          <p:cNvSpPr txBox="1"/>
          <p:nvPr/>
        </p:nvSpPr>
        <p:spPr>
          <a:xfrm>
            <a:off x="626067" y="1968570"/>
            <a:ext cx="11182756" cy="5303375"/>
          </a:xfrm>
          <a:prstGeom prst="rect">
            <a:avLst/>
          </a:prstGeom>
          <a:noFill/>
          <a:effectLst/>
        </p:spPr>
        <p:txBody>
          <a:bodyPr wrap="square" rtlCol="0">
            <a:spAutoFit/>
          </a:bodyPr>
          <a:lstStyle/>
          <a:p>
            <a:pPr marL="628650" lvl="1" indent="-171450">
              <a:lnSpc>
                <a:spcPct val="150000"/>
              </a:lnSpc>
            </a:pPr>
            <a:r>
              <a:rPr lang="nl-NL" sz="2000" dirty="0">
                <a:solidFill>
                  <a:srgbClr val="E8B298"/>
                </a:solidFill>
                <a:latin typeface="Mic32NewRoundedW00-Bold" panose="020B0803040000020004" pitchFamily="34" charset="0"/>
              </a:rPr>
              <a:t>Probeer dingen uit die je normaliter juist niet lekker vindt</a:t>
            </a:r>
          </a:p>
          <a:p>
            <a:pPr marL="628650" lvl="1" indent="-171450">
              <a:lnSpc>
                <a:spcPct val="150000"/>
              </a:lnSpc>
            </a:pPr>
            <a:r>
              <a:rPr lang="nl-NL" sz="2000" dirty="0">
                <a:solidFill>
                  <a:srgbClr val="E8B298"/>
                </a:solidFill>
                <a:latin typeface="Mic32NewRoundedW00-Bold" panose="020B0803040000020004" pitchFamily="34" charset="0"/>
              </a:rPr>
              <a:t>Combineer vlees met friszoet of kies voor vervangers</a:t>
            </a:r>
          </a:p>
          <a:p>
            <a:pPr marL="628650" lvl="1" indent="-171450">
              <a:lnSpc>
                <a:spcPct val="150000"/>
              </a:lnSpc>
            </a:pPr>
            <a:r>
              <a:rPr lang="nl-NL" sz="2000" dirty="0">
                <a:solidFill>
                  <a:srgbClr val="E8B298"/>
                </a:solidFill>
                <a:latin typeface="Mic32NewRoundedW00-Bold" panose="020B0803040000020004" pitchFamily="34" charset="0"/>
              </a:rPr>
              <a:t>Vermijd bij een metaalsmaak voeding uit blik, gebruik plastic bestek, gebruik zoete smaken</a:t>
            </a:r>
          </a:p>
          <a:p>
            <a:pPr marL="628650" lvl="1" indent="-171450">
              <a:lnSpc>
                <a:spcPct val="150000"/>
              </a:lnSpc>
            </a:pPr>
            <a:r>
              <a:rPr lang="nl-NL" sz="2000" dirty="0">
                <a:solidFill>
                  <a:srgbClr val="E8B298"/>
                </a:solidFill>
                <a:latin typeface="Mic32NewRoundedW00-Bold" panose="020B0803040000020004" pitchFamily="34" charset="0"/>
              </a:rPr>
              <a:t>Kies wanneer je weinig proeft voor sterke smaken en als je teveel proeft voor zachte smaken</a:t>
            </a:r>
          </a:p>
          <a:p>
            <a:pPr marL="628650" lvl="1" indent="-171450">
              <a:lnSpc>
                <a:spcPct val="150000"/>
              </a:lnSpc>
            </a:pPr>
            <a:r>
              <a:rPr lang="nl-NL" sz="2000" dirty="0">
                <a:solidFill>
                  <a:srgbClr val="E8B298"/>
                </a:solidFill>
                <a:latin typeface="Mic32NewRoundedW00-Bold" panose="020B0803040000020004" pitchFamily="34" charset="0"/>
              </a:rPr>
              <a:t>Weinig drinken kan een vieze smaak veroorzaken, zorg voor goede mondverzorging</a:t>
            </a:r>
          </a:p>
          <a:p>
            <a:pPr marL="628650" lvl="1" indent="-171450">
              <a:lnSpc>
                <a:spcPct val="150000"/>
              </a:lnSpc>
            </a:pPr>
            <a:r>
              <a:rPr lang="nl-NL" sz="2000" dirty="0">
                <a:solidFill>
                  <a:srgbClr val="E8B298"/>
                </a:solidFill>
                <a:latin typeface="Mic32NewRoundedW00-Bold" panose="020B0803040000020004" pitchFamily="34" charset="0"/>
              </a:rPr>
              <a:t>Experimenteer met structuren</a:t>
            </a:r>
          </a:p>
          <a:p>
            <a:pPr marL="628650" lvl="1" indent="-171450">
              <a:lnSpc>
                <a:spcPct val="150000"/>
              </a:lnSpc>
            </a:pPr>
            <a:r>
              <a:rPr lang="nl-NL" sz="2000" dirty="0">
                <a:solidFill>
                  <a:srgbClr val="E8B298"/>
                </a:solidFill>
                <a:latin typeface="Mic32NewRoundedW00-Bold" panose="020B0803040000020004" pitchFamily="34" charset="0"/>
              </a:rPr>
              <a:t>Zorg voor afleiding tijdens het eten </a:t>
            </a:r>
          </a:p>
          <a:p>
            <a:pPr marL="628650" lvl="1" indent="-171450">
              <a:lnSpc>
                <a:spcPct val="150000"/>
              </a:lnSpc>
            </a:pPr>
            <a:r>
              <a:rPr lang="nl-NL" sz="2000" dirty="0">
                <a:solidFill>
                  <a:srgbClr val="E8B298"/>
                </a:solidFill>
                <a:latin typeface="Mic32NewRoundedW00-Bold" panose="020B0803040000020004" pitchFamily="34" charset="0"/>
              </a:rPr>
              <a:t>Probeer frisse uitgesproken smaken, dit stimuleert de aanmaak van speeksel en bevordert de smaakbeleving</a:t>
            </a:r>
          </a:p>
          <a:p>
            <a:pPr marL="628650" lvl="1" indent="-171450">
              <a:lnSpc>
                <a:spcPct val="150000"/>
              </a:lnSpc>
            </a:pPr>
            <a:br>
              <a:rPr lang="nl-NL" sz="2800" dirty="0">
                <a:solidFill>
                  <a:srgbClr val="E8B298"/>
                </a:solidFill>
                <a:latin typeface="Mic32NewRoundedW00-Bold" panose="020B0803040000020004" pitchFamily="34" charset="0"/>
              </a:rPr>
            </a:br>
            <a:endParaRPr lang="nl-NL" sz="2000" dirty="0">
              <a:solidFill>
                <a:schemeClr val="bg2">
                  <a:lumMod val="50000"/>
                </a:schemeClr>
              </a:solidFill>
              <a:latin typeface="Mic32NewRoundedW00-Bold" panose="020B0803040000020004" pitchFamily="34" charset="0"/>
            </a:endParaRPr>
          </a:p>
        </p:txBody>
      </p:sp>
      <p:pic>
        <p:nvPicPr>
          <p:cNvPr id="5" name="Afbeelding 4">
            <a:extLst>
              <a:ext uri="{FF2B5EF4-FFF2-40B4-BE49-F238E27FC236}">
                <a16:creationId xmlns:a16="http://schemas.microsoft.com/office/drawing/2014/main" id="{7D6EF9D0-9276-1DBB-BDD3-0BFA0C86487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626067" y="2166782"/>
            <a:ext cx="302634" cy="302634"/>
          </a:xfrm>
          <a:prstGeom prst="rect">
            <a:avLst/>
          </a:prstGeom>
        </p:spPr>
      </p:pic>
      <p:pic>
        <p:nvPicPr>
          <p:cNvPr id="6" name="Afbeelding 5">
            <a:extLst>
              <a:ext uri="{FF2B5EF4-FFF2-40B4-BE49-F238E27FC236}">
                <a16:creationId xmlns:a16="http://schemas.microsoft.com/office/drawing/2014/main" id="{B0D8270A-E6A6-EA18-F220-8B606CC5BF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626067" y="2617883"/>
            <a:ext cx="302634" cy="302634"/>
          </a:xfrm>
          <a:prstGeom prst="rect">
            <a:avLst/>
          </a:prstGeom>
        </p:spPr>
      </p:pic>
      <p:pic>
        <p:nvPicPr>
          <p:cNvPr id="7" name="Afbeelding 6">
            <a:extLst>
              <a:ext uri="{FF2B5EF4-FFF2-40B4-BE49-F238E27FC236}">
                <a16:creationId xmlns:a16="http://schemas.microsoft.com/office/drawing/2014/main" id="{2D8B3D9F-15B1-7E9D-D4A7-9833D4E7B6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608438" y="3068984"/>
            <a:ext cx="302634" cy="302634"/>
          </a:xfrm>
          <a:prstGeom prst="rect">
            <a:avLst/>
          </a:prstGeom>
        </p:spPr>
      </p:pic>
      <p:pic>
        <p:nvPicPr>
          <p:cNvPr id="8" name="Afbeelding 7">
            <a:extLst>
              <a:ext uri="{FF2B5EF4-FFF2-40B4-BE49-F238E27FC236}">
                <a16:creationId xmlns:a16="http://schemas.microsoft.com/office/drawing/2014/main" id="{D2A953B8-A97E-A1A3-62F7-7BFFC325D9F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608438" y="3520085"/>
            <a:ext cx="302634" cy="302634"/>
          </a:xfrm>
          <a:prstGeom prst="rect">
            <a:avLst/>
          </a:prstGeom>
        </p:spPr>
      </p:pic>
      <p:pic>
        <p:nvPicPr>
          <p:cNvPr id="9" name="Afbeelding 8">
            <a:extLst>
              <a:ext uri="{FF2B5EF4-FFF2-40B4-BE49-F238E27FC236}">
                <a16:creationId xmlns:a16="http://schemas.microsoft.com/office/drawing/2014/main" id="{CB13ABB2-6876-6074-0432-E6F3547CFB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626067" y="3971186"/>
            <a:ext cx="302634" cy="302634"/>
          </a:xfrm>
          <a:prstGeom prst="rect">
            <a:avLst/>
          </a:prstGeom>
        </p:spPr>
      </p:pic>
      <p:pic>
        <p:nvPicPr>
          <p:cNvPr id="10" name="Afbeelding 9">
            <a:extLst>
              <a:ext uri="{FF2B5EF4-FFF2-40B4-BE49-F238E27FC236}">
                <a16:creationId xmlns:a16="http://schemas.microsoft.com/office/drawing/2014/main" id="{BC8076A2-A41F-C123-EECC-B05DDA53FAD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626067" y="4422287"/>
            <a:ext cx="302634" cy="302634"/>
          </a:xfrm>
          <a:prstGeom prst="rect">
            <a:avLst/>
          </a:prstGeom>
        </p:spPr>
      </p:pic>
      <p:pic>
        <p:nvPicPr>
          <p:cNvPr id="11" name="Afbeelding 10">
            <a:extLst>
              <a:ext uri="{FF2B5EF4-FFF2-40B4-BE49-F238E27FC236}">
                <a16:creationId xmlns:a16="http://schemas.microsoft.com/office/drawing/2014/main" id="{D7D031EA-1D77-AE3F-5280-3392A702F4D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631871" y="4873388"/>
            <a:ext cx="302634" cy="302634"/>
          </a:xfrm>
          <a:prstGeom prst="rect">
            <a:avLst/>
          </a:prstGeom>
        </p:spPr>
      </p:pic>
      <p:pic>
        <p:nvPicPr>
          <p:cNvPr id="12" name="Afbeelding 11">
            <a:extLst>
              <a:ext uri="{FF2B5EF4-FFF2-40B4-BE49-F238E27FC236}">
                <a16:creationId xmlns:a16="http://schemas.microsoft.com/office/drawing/2014/main" id="{7475D718-F0C8-2D40-EB6C-AC1084F888F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631871" y="5324489"/>
            <a:ext cx="302634" cy="302634"/>
          </a:xfrm>
          <a:prstGeom prst="rect">
            <a:avLst/>
          </a:prstGeom>
        </p:spPr>
      </p:pic>
    </p:spTree>
    <p:extLst>
      <p:ext uri="{BB962C8B-B14F-4D97-AF65-F5344CB8AC3E}">
        <p14:creationId xmlns:p14="http://schemas.microsoft.com/office/powerpoint/2010/main" val="23774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A05B0C3A-E2AB-AB8F-6FC9-584B0E9A3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ED06AF00-C3BE-E660-E491-DBDAA5D86741}"/>
              </a:ext>
            </a:extLst>
          </p:cNvPr>
          <p:cNvSpPr txBox="1"/>
          <p:nvPr/>
        </p:nvSpPr>
        <p:spPr>
          <a:xfrm>
            <a:off x="386080" y="470410"/>
            <a:ext cx="11330432" cy="1200329"/>
          </a:xfrm>
          <a:prstGeom prst="rect">
            <a:avLst/>
          </a:prstGeom>
          <a:noFill/>
        </p:spPr>
        <p:txBody>
          <a:bodyPr wrap="square" rtlCol="0">
            <a:spAutoFit/>
          </a:bodyPr>
          <a:lstStyle/>
          <a:p>
            <a:r>
              <a:rPr lang="nl-NL" sz="3600" dirty="0">
                <a:solidFill>
                  <a:schemeClr val="bg1">
                    <a:lumMod val="50000"/>
                  </a:schemeClr>
                </a:solidFill>
                <a:latin typeface="Mic32NewRoundedW00-Bold" panose="020B0803040000020004" pitchFamily="34" charset="0"/>
              </a:rPr>
              <a:t>Vermoeidheid, verminderde energie en </a:t>
            </a:r>
          </a:p>
          <a:p>
            <a:r>
              <a:rPr lang="nl-NL" sz="3600" dirty="0">
                <a:solidFill>
                  <a:schemeClr val="bg1">
                    <a:lumMod val="50000"/>
                  </a:schemeClr>
                </a:solidFill>
                <a:latin typeface="Mic32NewRoundedW00-Bold" panose="020B0803040000020004" pitchFamily="34" charset="0"/>
              </a:rPr>
              <a:t>slechte conditie</a:t>
            </a:r>
          </a:p>
        </p:txBody>
      </p:sp>
      <p:sp>
        <p:nvSpPr>
          <p:cNvPr id="2" name="Tekstvak 1">
            <a:extLst>
              <a:ext uri="{FF2B5EF4-FFF2-40B4-BE49-F238E27FC236}">
                <a16:creationId xmlns:a16="http://schemas.microsoft.com/office/drawing/2014/main" id="{290171DE-8CC3-3189-6930-3A456F83BAB7}"/>
              </a:ext>
            </a:extLst>
          </p:cNvPr>
          <p:cNvSpPr txBox="1"/>
          <p:nvPr/>
        </p:nvSpPr>
        <p:spPr>
          <a:xfrm>
            <a:off x="979089" y="1996347"/>
            <a:ext cx="9918809" cy="3170099"/>
          </a:xfrm>
          <a:prstGeom prst="rect">
            <a:avLst/>
          </a:prstGeom>
          <a:noFill/>
        </p:spPr>
        <p:txBody>
          <a:bodyPr wrap="square" rtlCol="0">
            <a:spAutoFit/>
          </a:bodyPr>
          <a:lstStyle/>
          <a:p>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Bijwerking behandeling, herstel behandeling, anemie, pijn, gewichtsverlies, weinig beweging, tekorten, angsten/stress, slecht slapen</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Bloedprikken, conditie/krachttest, lichaamssamenstelling test</a:t>
            </a:r>
            <a:endParaRPr lang="nl-NL" sz="2400" i="1" dirty="0">
              <a:solidFill>
                <a:srgbClr val="E8B298"/>
              </a:solidFill>
              <a:latin typeface="Mic32NewRoundedW00-Bold" panose="020B0803040000020004" pitchFamily="34" charset="0"/>
            </a:endParaRP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Afhankelijk van de oorzaak</a:t>
            </a:r>
            <a:endParaRPr lang="nl-NL"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60D108DF-63A0-D89D-885B-535D264854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355382"/>
            <a:ext cx="499674" cy="499674"/>
          </a:xfrm>
          <a:prstGeom prst="rect">
            <a:avLst/>
          </a:prstGeom>
        </p:spPr>
      </p:pic>
      <p:pic>
        <p:nvPicPr>
          <p:cNvPr id="7" name="Afbeelding 6">
            <a:extLst>
              <a:ext uri="{FF2B5EF4-FFF2-40B4-BE49-F238E27FC236}">
                <a16:creationId xmlns:a16="http://schemas.microsoft.com/office/drawing/2014/main" id="{7ECA52A2-9DB9-C285-2767-96A002345C7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C9C0F4AE-50CD-C8E4-677B-3F225F22D9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390744"/>
            <a:ext cx="499674" cy="499674"/>
          </a:xfrm>
          <a:prstGeom prst="rect">
            <a:avLst/>
          </a:prstGeom>
        </p:spPr>
      </p:pic>
    </p:spTree>
    <p:extLst>
      <p:ext uri="{BB962C8B-B14F-4D97-AF65-F5344CB8AC3E}">
        <p14:creationId xmlns:p14="http://schemas.microsoft.com/office/powerpoint/2010/main" val="10131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creativiteit&#10;&#10;Beschrijving automatisch gegenereerd met lage betrouwbaarheid">
            <a:extLst>
              <a:ext uri="{FF2B5EF4-FFF2-40B4-BE49-F238E27FC236}">
                <a16:creationId xmlns:a16="http://schemas.microsoft.com/office/drawing/2014/main" id="{C1142F53-3DB8-6151-E18E-7A1391115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155" y="2240410"/>
            <a:ext cx="5863950" cy="5863950"/>
          </a:xfrm>
          <a:prstGeom prst="rect">
            <a:avLst/>
          </a:prstGeom>
        </p:spPr>
      </p:pic>
      <p:sp>
        <p:nvSpPr>
          <p:cNvPr id="2" name="Tekstvak 1">
            <a:extLst>
              <a:ext uri="{FF2B5EF4-FFF2-40B4-BE49-F238E27FC236}">
                <a16:creationId xmlns:a16="http://schemas.microsoft.com/office/drawing/2014/main" id="{00046644-7BD4-C691-069E-10D39E116D31}"/>
              </a:ext>
            </a:extLst>
          </p:cNvPr>
          <p:cNvSpPr txBox="1"/>
          <p:nvPr/>
        </p:nvSpPr>
        <p:spPr>
          <a:xfrm>
            <a:off x="861159" y="898189"/>
            <a:ext cx="8414334" cy="646331"/>
          </a:xfrm>
          <a:prstGeom prst="rect">
            <a:avLst/>
          </a:prstGeom>
          <a:noFill/>
          <a:effectLst/>
        </p:spPr>
        <p:txBody>
          <a:bodyPr wrap="square" rtlCol="0">
            <a:spAutoFit/>
          </a:bodyPr>
          <a:lstStyle/>
          <a:p>
            <a:r>
              <a:rPr lang="nl-NL" sz="3600" dirty="0">
                <a:solidFill>
                  <a:schemeClr val="tx1">
                    <a:lumMod val="65000"/>
                    <a:lumOff val="35000"/>
                  </a:schemeClr>
                </a:solidFill>
                <a:latin typeface="Mic32NewRoundedW00-Bold" panose="020B0803040000020004" pitchFamily="34" charset="0"/>
              </a:rPr>
              <a:t>Take Home </a:t>
            </a:r>
            <a:r>
              <a:rPr lang="nl-NL" sz="3600" dirty="0" err="1">
                <a:solidFill>
                  <a:schemeClr val="tx1">
                    <a:lumMod val="65000"/>
                    <a:lumOff val="35000"/>
                  </a:schemeClr>
                </a:solidFill>
                <a:latin typeface="Mic32NewRoundedW00-Bold" panose="020B0803040000020004" pitchFamily="34" charset="0"/>
              </a:rPr>
              <a:t>Messages</a:t>
            </a:r>
            <a:endParaRPr lang="nl-NL" sz="3600" dirty="0">
              <a:solidFill>
                <a:schemeClr val="tx1">
                  <a:lumMod val="65000"/>
                  <a:lumOff val="35000"/>
                </a:schemeClr>
              </a:solidFill>
              <a:latin typeface="Mic32NewRoundedW00-Bold" panose="020B0803040000020004" pitchFamily="34" charset="0"/>
            </a:endParaRPr>
          </a:p>
        </p:txBody>
      </p:sp>
      <p:pic>
        <p:nvPicPr>
          <p:cNvPr id="9" name="Afbeelding 8">
            <a:extLst>
              <a:ext uri="{FF2B5EF4-FFF2-40B4-BE49-F238E27FC236}">
                <a16:creationId xmlns:a16="http://schemas.microsoft.com/office/drawing/2014/main" id="{EF53AF0E-C6F9-A74F-EE25-CC1A1EF3FE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233142" y="2033053"/>
            <a:ext cx="499674" cy="499674"/>
          </a:xfrm>
          <a:prstGeom prst="rect">
            <a:avLst/>
          </a:prstGeom>
        </p:spPr>
      </p:pic>
      <p:pic>
        <p:nvPicPr>
          <p:cNvPr id="11" name="Afbeelding 10">
            <a:extLst>
              <a:ext uri="{FF2B5EF4-FFF2-40B4-BE49-F238E27FC236}">
                <a16:creationId xmlns:a16="http://schemas.microsoft.com/office/drawing/2014/main" id="{2EFAB0E0-2B04-B788-0B25-6C80FB33BB7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233142" y="2715554"/>
            <a:ext cx="499674" cy="499674"/>
          </a:xfrm>
          <a:prstGeom prst="rect">
            <a:avLst/>
          </a:prstGeom>
        </p:spPr>
      </p:pic>
      <p:pic>
        <p:nvPicPr>
          <p:cNvPr id="16" name="Afbeelding 15">
            <a:extLst>
              <a:ext uri="{FF2B5EF4-FFF2-40B4-BE49-F238E27FC236}">
                <a16:creationId xmlns:a16="http://schemas.microsoft.com/office/drawing/2014/main" id="{CB7505E1-4A11-7340-8D9F-9EE7ED34E6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233142" y="4062818"/>
            <a:ext cx="499674" cy="499674"/>
          </a:xfrm>
          <a:prstGeom prst="rect">
            <a:avLst/>
          </a:prstGeom>
        </p:spPr>
      </p:pic>
      <p:pic>
        <p:nvPicPr>
          <p:cNvPr id="6" name="Afbeelding 5" descr="Afbeelding met zwart, duisternis&#10;&#10;Automatisch gegenereerde beschrijving">
            <a:extLst>
              <a:ext uri="{FF2B5EF4-FFF2-40B4-BE49-F238E27FC236}">
                <a16:creationId xmlns:a16="http://schemas.microsoft.com/office/drawing/2014/main" id="{4A3B27CB-70B1-B7AE-F992-2481D00597ED}"/>
              </a:ext>
            </a:extLst>
          </p:cNvPr>
          <p:cNvPicPr>
            <a:picLocks noChangeAspect="1"/>
          </p:cNvPicPr>
          <p:nvPr/>
        </p:nvPicPr>
        <p:blipFill rotWithShape="1">
          <a:blip r:embed="rId5">
            <a:alphaModFix amt="68000"/>
            <a:extLst>
              <a:ext uri="{BEBA8EAE-BF5A-486C-A8C5-ECC9F3942E4B}">
                <a14:imgProps xmlns:a14="http://schemas.microsoft.com/office/drawing/2010/main">
                  <a14:imgLayer r:embed="rId6">
                    <a14:imgEffect>
                      <a14:brightnessContrast contrast="-59000"/>
                    </a14:imgEffect>
                  </a14:imgLayer>
                </a14:imgProps>
              </a:ext>
              <a:ext uri="{28A0092B-C50C-407E-A947-70E740481C1C}">
                <a14:useLocalDpi xmlns:a14="http://schemas.microsoft.com/office/drawing/2010/main" val="0"/>
              </a:ext>
            </a:extLst>
          </a:blip>
          <a:srcRect l="19602" t="16510" r="24794" b="24016"/>
          <a:stretch/>
        </p:blipFill>
        <p:spPr>
          <a:xfrm>
            <a:off x="7996678" y="2574109"/>
            <a:ext cx="4490720" cy="4078769"/>
          </a:xfrm>
          <a:prstGeom prst="rect">
            <a:avLst/>
          </a:prstGeom>
        </p:spPr>
      </p:pic>
      <p:sp>
        <p:nvSpPr>
          <p:cNvPr id="19" name="Tekstvak 18">
            <a:extLst>
              <a:ext uri="{FF2B5EF4-FFF2-40B4-BE49-F238E27FC236}">
                <a16:creationId xmlns:a16="http://schemas.microsoft.com/office/drawing/2014/main" id="{111F0A35-2F7F-BE26-7087-80C15CE8839B}"/>
              </a:ext>
            </a:extLst>
          </p:cNvPr>
          <p:cNvSpPr txBox="1"/>
          <p:nvPr/>
        </p:nvSpPr>
        <p:spPr>
          <a:xfrm>
            <a:off x="861159" y="1978800"/>
            <a:ext cx="11014367"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Vaak kleine beetjes eten: 6-9x daags 150-300 ml/gr</a:t>
            </a:r>
          </a:p>
        </p:txBody>
      </p:sp>
      <p:sp>
        <p:nvSpPr>
          <p:cNvPr id="20" name="Tekstvak 19">
            <a:extLst>
              <a:ext uri="{FF2B5EF4-FFF2-40B4-BE49-F238E27FC236}">
                <a16:creationId xmlns:a16="http://schemas.microsoft.com/office/drawing/2014/main" id="{9B687A2B-3384-2961-0C27-31C64DA244EC}"/>
              </a:ext>
            </a:extLst>
          </p:cNvPr>
          <p:cNvSpPr txBox="1"/>
          <p:nvPr/>
        </p:nvSpPr>
        <p:spPr>
          <a:xfrm>
            <a:off x="861159" y="2639949"/>
            <a:ext cx="8414334"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Rustig eten en goed kauwen</a:t>
            </a:r>
          </a:p>
        </p:txBody>
      </p:sp>
      <p:pic>
        <p:nvPicPr>
          <p:cNvPr id="4" name="Afbeelding 3">
            <a:extLst>
              <a:ext uri="{FF2B5EF4-FFF2-40B4-BE49-F238E27FC236}">
                <a16:creationId xmlns:a16="http://schemas.microsoft.com/office/drawing/2014/main" id="{240D04E3-D58E-52AC-9A2A-CC31E9E915E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233142" y="3406750"/>
            <a:ext cx="499674" cy="499674"/>
          </a:xfrm>
          <a:prstGeom prst="rect">
            <a:avLst/>
          </a:prstGeom>
        </p:spPr>
      </p:pic>
      <p:sp>
        <p:nvSpPr>
          <p:cNvPr id="5" name="Tekstvak 4">
            <a:extLst>
              <a:ext uri="{FF2B5EF4-FFF2-40B4-BE49-F238E27FC236}">
                <a16:creationId xmlns:a16="http://schemas.microsoft.com/office/drawing/2014/main" id="{0BBB8E44-A86C-7BA6-CFE9-C4457471F995}"/>
              </a:ext>
            </a:extLst>
          </p:cNvPr>
          <p:cNvSpPr txBox="1"/>
          <p:nvPr/>
        </p:nvSpPr>
        <p:spPr>
          <a:xfrm>
            <a:off x="861159" y="3362585"/>
            <a:ext cx="8414334"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Houding</a:t>
            </a:r>
          </a:p>
        </p:txBody>
      </p:sp>
      <p:sp>
        <p:nvSpPr>
          <p:cNvPr id="7" name="Tekstvak 6">
            <a:extLst>
              <a:ext uri="{FF2B5EF4-FFF2-40B4-BE49-F238E27FC236}">
                <a16:creationId xmlns:a16="http://schemas.microsoft.com/office/drawing/2014/main" id="{7144D7FF-2BF5-2B87-4A1A-DB978AA7CEDE}"/>
              </a:ext>
            </a:extLst>
          </p:cNvPr>
          <p:cNvSpPr txBox="1"/>
          <p:nvPr/>
        </p:nvSpPr>
        <p:spPr>
          <a:xfrm>
            <a:off x="861159" y="4018551"/>
            <a:ext cx="8414334"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Voeding aanpassen op geleide van klachten</a:t>
            </a:r>
          </a:p>
        </p:txBody>
      </p:sp>
      <p:pic>
        <p:nvPicPr>
          <p:cNvPr id="8" name="Afbeelding 7">
            <a:extLst>
              <a:ext uri="{FF2B5EF4-FFF2-40B4-BE49-F238E27FC236}">
                <a16:creationId xmlns:a16="http://schemas.microsoft.com/office/drawing/2014/main" id="{B5A1AA4D-D413-B76A-1D2A-F0E661FB1C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233142" y="4761701"/>
            <a:ext cx="499674" cy="499674"/>
          </a:xfrm>
          <a:prstGeom prst="rect">
            <a:avLst/>
          </a:prstGeom>
        </p:spPr>
      </p:pic>
      <p:sp>
        <p:nvSpPr>
          <p:cNvPr id="10" name="Tekstvak 9">
            <a:extLst>
              <a:ext uri="{FF2B5EF4-FFF2-40B4-BE49-F238E27FC236}">
                <a16:creationId xmlns:a16="http://schemas.microsoft.com/office/drawing/2014/main" id="{817A3155-0D7D-15B3-174E-3C0E071D0424}"/>
              </a:ext>
            </a:extLst>
          </p:cNvPr>
          <p:cNvSpPr txBox="1"/>
          <p:nvPr/>
        </p:nvSpPr>
        <p:spPr>
          <a:xfrm>
            <a:off x="861159" y="4747951"/>
            <a:ext cx="8414334"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Conditie verbetering met voeding en beweging</a:t>
            </a:r>
          </a:p>
        </p:txBody>
      </p:sp>
      <p:pic>
        <p:nvPicPr>
          <p:cNvPr id="12" name="Afbeelding 11">
            <a:extLst>
              <a:ext uri="{FF2B5EF4-FFF2-40B4-BE49-F238E27FC236}">
                <a16:creationId xmlns:a16="http://schemas.microsoft.com/office/drawing/2014/main" id="{7D866622-8668-6606-606E-A8CEECE151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233142" y="5487442"/>
            <a:ext cx="499674" cy="499674"/>
          </a:xfrm>
          <a:prstGeom prst="rect">
            <a:avLst/>
          </a:prstGeom>
        </p:spPr>
      </p:pic>
      <p:sp>
        <p:nvSpPr>
          <p:cNvPr id="13" name="Tekstvak 12">
            <a:extLst>
              <a:ext uri="{FF2B5EF4-FFF2-40B4-BE49-F238E27FC236}">
                <a16:creationId xmlns:a16="http://schemas.microsoft.com/office/drawing/2014/main" id="{4E502FDA-2F01-A80C-E770-72068BE184B6}"/>
              </a:ext>
            </a:extLst>
          </p:cNvPr>
          <p:cNvSpPr txBox="1"/>
          <p:nvPr/>
        </p:nvSpPr>
        <p:spPr>
          <a:xfrm>
            <a:off x="861159" y="5473692"/>
            <a:ext cx="8414334"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Hulp inschakelen</a:t>
            </a:r>
          </a:p>
        </p:txBody>
      </p:sp>
    </p:spTree>
    <p:extLst>
      <p:ext uri="{BB962C8B-B14F-4D97-AF65-F5344CB8AC3E}">
        <p14:creationId xmlns:p14="http://schemas.microsoft.com/office/powerpoint/2010/main" val="20680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6AC67B7-AD0E-E5D5-70FC-E11F022BF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28847">
            <a:off x="4383592" y="1308581"/>
            <a:ext cx="3062278" cy="3062278"/>
          </a:xfrm>
          <a:prstGeom prst="rect">
            <a:avLst/>
          </a:prstGeom>
        </p:spPr>
      </p:pic>
      <p:sp>
        <p:nvSpPr>
          <p:cNvPr id="5" name="Tekstvak 4">
            <a:extLst>
              <a:ext uri="{FF2B5EF4-FFF2-40B4-BE49-F238E27FC236}">
                <a16:creationId xmlns:a16="http://schemas.microsoft.com/office/drawing/2014/main" id="{B1A5ED2A-7F32-3721-3E83-BCF0232CE8E6}"/>
              </a:ext>
            </a:extLst>
          </p:cNvPr>
          <p:cNvSpPr txBox="1"/>
          <p:nvPr/>
        </p:nvSpPr>
        <p:spPr>
          <a:xfrm rot="21233189">
            <a:off x="4332375" y="1403728"/>
            <a:ext cx="3164712" cy="1862048"/>
          </a:xfrm>
          <a:prstGeom prst="rect">
            <a:avLst/>
          </a:prstGeom>
          <a:noFill/>
        </p:spPr>
        <p:txBody>
          <a:bodyPr wrap="square" rtlCol="0">
            <a:spAutoFit/>
          </a:bodyPr>
          <a:lstStyle/>
          <a:p>
            <a:pPr algn="ctr"/>
            <a:r>
              <a:rPr lang="nl-NL" sz="11500" dirty="0">
                <a:solidFill>
                  <a:schemeClr val="bg1"/>
                </a:solidFill>
                <a:latin typeface="Nikotinus DEMO" panose="02000506000000020004" pitchFamily="2" charset="0"/>
              </a:rPr>
              <a:t>?</a:t>
            </a:r>
          </a:p>
        </p:txBody>
      </p:sp>
      <p:sp>
        <p:nvSpPr>
          <p:cNvPr id="6" name="Tekstvak 5">
            <a:extLst>
              <a:ext uri="{FF2B5EF4-FFF2-40B4-BE49-F238E27FC236}">
                <a16:creationId xmlns:a16="http://schemas.microsoft.com/office/drawing/2014/main" id="{56EAE881-116C-D953-E603-FB87CE63F2E7}"/>
              </a:ext>
            </a:extLst>
          </p:cNvPr>
          <p:cNvSpPr txBox="1"/>
          <p:nvPr/>
        </p:nvSpPr>
        <p:spPr>
          <a:xfrm>
            <a:off x="4474824" y="4189535"/>
            <a:ext cx="2879814" cy="830997"/>
          </a:xfrm>
          <a:prstGeom prst="rect">
            <a:avLst/>
          </a:prstGeom>
          <a:noFill/>
          <a:effectLst/>
        </p:spPr>
        <p:txBody>
          <a:bodyPr wrap="square" rtlCol="0">
            <a:spAutoFit/>
          </a:bodyPr>
          <a:lstStyle/>
          <a:p>
            <a:pPr algn="ctr"/>
            <a:r>
              <a:rPr lang="nl-NL" sz="4800" dirty="0">
                <a:solidFill>
                  <a:schemeClr val="tx1">
                    <a:lumMod val="65000"/>
                    <a:lumOff val="35000"/>
                  </a:schemeClr>
                </a:solidFill>
                <a:latin typeface="Mic32NewRoundedW00-Bold" panose="020B0803040000020004" pitchFamily="34" charset="0"/>
              </a:rPr>
              <a:t>Vragen</a:t>
            </a:r>
          </a:p>
        </p:txBody>
      </p:sp>
      <p:sp>
        <p:nvSpPr>
          <p:cNvPr id="2" name="Tekstvak 1">
            <a:extLst>
              <a:ext uri="{FF2B5EF4-FFF2-40B4-BE49-F238E27FC236}">
                <a16:creationId xmlns:a16="http://schemas.microsoft.com/office/drawing/2014/main" id="{604F65BF-08F4-C437-F44E-C0D97C43C80C}"/>
              </a:ext>
            </a:extLst>
          </p:cNvPr>
          <p:cNvSpPr txBox="1"/>
          <p:nvPr/>
        </p:nvSpPr>
        <p:spPr>
          <a:xfrm>
            <a:off x="99237" y="5473005"/>
            <a:ext cx="11993526" cy="1384995"/>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www.dietistenpraktijkam.nl</a:t>
            </a:r>
          </a:p>
          <a:p>
            <a:r>
              <a:rPr lang="nl-NL" sz="2800" dirty="0">
                <a:solidFill>
                  <a:srgbClr val="E8B298"/>
                </a:solidFill>
                <a:latin typeface="Mic32NewRoundedW00-Bold" panose="020B0803040000020004" pitchFamily="34" charset="0"/>
              </a:rPr>
              <a:t>info@dietistenpraktijkam.nl</a:t>
            </a:r>
          </a:p>
          <a:p>
            <a:r>
              <a:rPr lang="nl-NL" sz="2800" dirty="0">
                <a:solidFill>
                  <a:srgbClr val="E8B298"/>
                </a:solidFill>
                <a:latin typeface="Mic32NewRoundedW00-Bold" panose="020B0803040000020004" pitchFamily="34" charset="0"/>
              </a:rPr>
              <a:t>085 060 82 83 </a:t>
            </a:r>
          </a:p>
        </p:txBody>
      </p:sp>
    </p:spTree>
    <p:extLst>
      <p:ext uri="{BB962C8B-B14F-4D97-AF65-F5344CB8AC3E}">
        <p14:creationId xmlns:p14="http://schemas.microsoft.com/office/powerpoint/2010/main" val="131041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D27E62DD-137B-F878-9557-DADE47374B9E}"/>
              </a:ext>
            </a:extLst>
          </p:cNvPr>
          <p:cNvSpPr txBox="1"/>
          <p:nvPr/>
        </p:nvSpPr>
        <p:spPr>
          <a:xfrm>
            <a:off x="4530876" y="1867957"/>
            <a:ext cx="6644640" cy="646331"/>
          </a:xfrm>
          <a:prstGeom prst="rect">
            <a:avLst/>
          </a:prstGeom>
          <a:noFill/>
          <a:effectLst/>
        </p:spPr>
        <p:txBody>
          <a:bodyPr wrap="square" rtlCol="0">
            <a:spAutoFit/>
          </a:bodyPr>
          <a:lstStyle/>
          <a:p>
            <a:pPr algn="ctr"/>
            <a:r>
              <a:rPr lang="nl-NL" sz="3600" dirty="0">
                <a:solidFill>
                  <a:schemeClr val="tx1">
                    <a:lumMod val="65000"/>
                    <a:lumOff val="35000"/>
                  </a:schemeClr>
                </a:solidFill>
                <a:latin typeface="Mic32NewRoundedW00-Bold" panose="020B0803040000020004" pitchFamily="34" charset="0"/>
              </a:rPr>
              <a:t>Wat zijn functionele klachten?</a:t>
            </a:r>
          </a:p>
        </p:txBody>
      </p:sp>
      <p:pic>
        <p:nvPicPr>
          <p:cNvPr id="3" name="Afbeelding 2">
            <a:extLst>
              <a:ext uri="{FF2B5EF4-FFF2-40B4-BE49-F238E27FC236}">
                <a16:creationId xmlns:a16="http://schemas.microsoft.com/office/drawing/2014/main" id="{335D6A7B-0886-6F52-6FF8-7AD15ADE3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30270">
            <a:off x="617000" y="1540138"/>
            <a:ext cx="3401805" cy="3401805"/>
          </a:xfrm>
          <a:prstGeom prst="rect">
            <a:avLst/>
          </a:prstGeom>
        </p:spPr>
      </p:pic>
      <p:sp>
        <p:nvSpPr>
          <p:cNvPr id="8" name="Tekstvak 7">
            <a:extLst>
              <a:ext uri="{FF2B5EF4-FFF2-40B4-BE49-F238E27FC236}">
                <a16:creationId xmlns:a16="http://schemas.microsoft.com/office/drawing/2014/main" id="{0CDE3342-F018-E78E-7DE5-388FC403215C}"/>
              </a:ext>
            </a:extLst>
          </p:cNvPr>
          <p:cNvSpPr txBox="1"/>
          <p:nvPr/>
        </p:nvSpPr>
        <p:spPr>
          <a:xfrm>
            <a:off x="4744236" y="2913913"/>
            <a:ext cx="65328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2400" dirty="0">
                <a:solidFill>
                  <a:schemeClr val="tx1">
                    <a:lumMod val="65000"/>
                    <a:lumOff val="35000"/>
                  </a:schemeClr>
                </a:solidFill>
                <a:latin typeface="Abadi" panose="020B0604020104020204" pitchFamily="34" charset="0"/>
              </a:rPr>
              <a:t>Lichamelijke klachten, zonder duidelijke oorzaak zoals ziekte of een beschadiging. De klachten zijn echt en zitten niet tussen de oren en kunnen het dagelijks leven moeilijk maken. </a:t>
            </a:r>
          </a:p>
        </p:txBody>
      </p:sp>
      <p:pic>
        <p:nvPicPr>
          <p:cNvPr id="2" name="Afbeelding 1" descr="Afbeelding met schets, tekening, zwart, kunst&#10;&#10;Automatisch gegenereerde beschrijving">
            <a:extLst>
              <a:ext uri="{FF2B5EF4-FFF2-40B4-BE49-F238E27FC236}">
                <a16:creationId xmlns:a16="http://schemas.microsoft.com/office/drawing/2014/main" id="{C8264B5D-25AB-9238-D125-F3FAE37B4692}"/>
              </a:ext>
            </a:extLst>
          </p:cNvPr>
          <p:cNvPicPr>
            <a:picLocks noChangeAspect="1"/>
          </p:cNvPicPr>
          <p:nvPr/>
        </p:nvPicPr>
        <p:blipFill>
          <a:blip r:embed="rId4">
            <a:alphaModFix amt="83000"/>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rot="327574">
            <a:off x="754968" y="1866067"/>
            <a:ext cx="3125867" cy="3125867"/>
          </a:xfrm>
          <a:prstGeom prst="rect">
            <a:avLst/>
          </a:prstGeom>
        </p:spPr>
      </p:pic>
    </p:spTree>
    <p:extLst>
      <p:ext uri="{BB962C8B-B14F-4D97-AF65-F5344CB8AC3E}">
        <p14:creationId xmlns:p14="http://schemas.microsoft.com/office/powerpoint/2010/main" val="230867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7">
            <a:extLst>
              <a:ext uri="{FF2B5EF4-FFF2-40B4-BE49-F238E27FC236}">
                <a16:creationId xmlns:a16="http://schemas.microsoft.com/office/drawing/2014/main" id="{51F54779-3408-DDDC-C598-344562724347}"/>
              </a:ext>
            </a:extLst>
          </p:cNvPr>
          <p:cNvGraphicFramePr>
            <a:graphicFrameLocks noGrp="1"/>
          </p:cNvGraphicFramePr>
          <p:nvPr>
            <p:extLst>
              <p:ext uri="{D42A27DB-BD31-4B8C-83A1-F6EECF244321}">
                <p14:modId xmlns:p14="http://schemas.microsoft.com/office/powerpoint/2010/main" val="1287483869"/>
              </p:ext>
            </p:extLst>
          </p:nvPr>
        </p:nvGraphicFramePr>
        <p:xfrm>
          <a:off x="797106" y="1159263"/>
          <a:ext cx="10332447" cy="5006405"/>
        </p:xfrm>
        <a:graphic>
          <a:graphicData uri="http://schemas.openxmlformats.org/drawingml/2006/table">
            <a:tbl>
              <a:tblPr firstRow="1" bandRow="1">
                <a:tableStyleId>{7DF18680-E054-41AD-8BC1-D1AEF772440D}</a:tableStyleId>
              </a:tblPr>
              <a:tblGrid>
                <a:gridCol w="2583112">
                  <a:extLst>
                    <a:ext uri="{9D8B030D-6E8A-4147-A177-3AD203B41FA5}">
                      <a16:colId xmlns:a16="http://schemas.microsoft.com/office/drawing/2014/main" val="685507711"/>
                    </a:ext>
                  </a:extLst>
                </a:gridCol>
                <a:gridCol w="2583112">
                  <a:extLst>
                    <a:ext uri="{9D8B030D-6E8A-4147-A177-3AD203B41FA5}">
                      <a16:colId xmlns:a16="http://schemas.microsoft.com/office/drawing/2014/main" val="2464966505"/>
                    </a:ext>
                  </a:extLst>
                </a:gridCol>
                <a:gridCol w="2540529">
                  <a:extLst>
                    <a:ext uri="{9D8B030D-6E8A-4147-A177-3AD203B41FA5}">
                      <a16:colId xmlns:a16="http://schemas.microsoft.com/office/drawing/2014/main" val="560530140"/>
                    </a:ext>
                  </a:extLst>
                </a:gridCol>
                <a:gridCol w="2625694">
                  <a:extLst>
                    <a:ext uri="{9D8B030D-6E8A-4147-A177-3AD203B41FA5}">
                      <a16:colId xmlns:a16="http://schemas.microsoft.com/office/drawing/2014/main" val="2523684165"/>
                    </a:ext>
                  </a:extLst>
                </a:gridCol>
              </a:tblGrid>
              <a:tr h="832085">
                <a:tc>
                  <a:txBody>
                    <a:bodyPr/>
                    <a:lstStyle/>
                    <a:p>
                      <a:r>
                        <a:rPr lang="nl-NL" sz="2400" dirty="0">
                          <a:latin typeface="Abadi" panose="020B0604020104020204" pitchFamily="34" charset="0"/>
                        </a:rPr>
                        <a:t>Pre-OK</a:t>
                      </a:r>
                    </a:p>
                  </a:txBody>
                  <a:tcPr>
                    <a:solidFill>
                      <a:srgbClr val="D3A29D"/>
                    </a:solidFill>
                  </a:tcPr>
                </a:tc>
                <a:tc>
                  <a:txBody>
                    <a:bodyPr/>
                    <a:lstStyle/>
                    <a:p>
                      <a:r>
                        <a:rPr lang="en-US" sz="2400" dirty="0" err="1">
                          <a:latin typeface="Abadi" panose="020B0604020104020204" pitchFamily="34" charset="0"/>
                        </a:rPr>
                        <a:t>Buismaag</a:t>
                      </a:r>
                      <a:endParaRPr lang="nl-NL" sz="2400" dirty="0">
                        <a:latin typeface="Abadi" panose="020B0604020104020204" pitchFamily="34" charset="0"/>
                      </a:endParaRPr>
                    </a:p>
                  </a:txBody>
                  <a:tcPr>
                    <a:solidFill>
                      <a:srgbClr val="D3A29D"/>
                    </a:solidFill>
                  </a:tcPr>
                </a:tc>
                <a:tc>
                  <a:txBody>
                    <a:bodyPr/>
                    <a:lstStyle/>
                    <a:p>
                      <a:r>
                        <a:rPr lang="en-US" sz="2400" dirty="0" err="1">
                          <a:latin typeface="Abadi" panose="020B0604020104020204" pitchFamily="34" charset="0"/>
                        </a:rPr>
                        <a:t>Subtotale</a:t>
                      </a:r>
                      <a:r>
                        <a:rPr lang="en-US" sz="2400" baseline="0" dirty="0">
                          <a:latin typeface="Abadi" panose="020B0604020104020204" pitchFamily="34" charset="0"/>
                        </a:rPr>
                        <a:t> </a:t>
                      </a:r>
                      <a:r>
                        <a:rPr lang="en-US" sz="2400" baseline="0" dirty="0" err="1">
                          <a:latin typeface="Abadi" panose="020B0604020104020204" pitchFamily="34" charset="0"/>
                        </a:rPr>
                        <a:t>maagresectie</a:t>
                      </a:r>
                      <a:endParaRPr lang="nl-NL" sz="2400" dirty="0">
                        <a:latin typeface="Abadi" panose="020B0604020104020204" pitchFamily="34" charset="0"/>
                      </a:endParaRPr>
                    </a:p>
                  </a:txBody>
                  <a:tcPr>
                    <a:solidFill>
                      <a:srgbClr val="D3A29D"/>
                    </a:solidFill>
                  </a:tcPr>
                </a:tc>
                <a:tc>
                  <a:txBody>
                    <a:bodyPr/>
                    <a:lstStyle/>
                    <a:p>
                      <a:r>
                        <a:rPr lang="en-US" sz="2400" dirty="0" err="1">
                          <a:latin typeface="Abadi" panose="020B0604020104020204" pitchFamily="34" charset="0"/>
                        </a:rPr>
                        <a:t>Totale</a:t>
                      </a:r>
                      <a:r>
                        <a:rPr lang="en-US" sz="2400" baseline="0" dirty="0">
                          <a:latin typeface="Abadi" panose="020B0604020104020204" pitchFamily="34" charset="0"/>
                        </a:rPr>
                        <a:t> </a:t>
                      </a:r>
                      <a:r>
                        <a:rPr lang="en-US" sz="2400" baseline="0" dirty="0" err="1">
                          <a:latin typeface="Abadi" panose="020B0604020104020204" pitchFamily="34" charset="0"/>
                        </a:rPr>
                        <a:t>maagresectie</a:t>
                      </a:r>
                      <a:endParaRPr lang="nl-NL" sz="2400" dirty="0">
                        <a:latin typeface="Abadi" panose="020B0604020104020204" pitchFamily="34" charset="0"/>
                      </a:endParaRPr>
                    </a:p>
                  </a:txBody>
                  <a:tcPr>
                    <a:solidFill>
                      <a:srgbClr val="D3A29D"/>
                    </a:solidFill>
                  </a:tcPr>
                </a:tc>
                <a:extLst>
                  <a:ext uri="{0D108BD9-81ED-4DB2-BD59-A6C34878D82A}">
                    <a16:rowId xmlns:a16="http://schemas.microsoft.com/office/drawing/2014/main" val="439096161"/>
                  </a:ext>
                </a:extLst>
              </a:tr>
              <a:tr h="4174320">
                <a:tc>
                  <a:txBody>
                    <a:bodyPr/>
                    <a:lstStyle/>
                    <a:p>
                      <a:endParaRPr lang="nl-NL" dirty="0"/>
                    </a:p>
                  </a:txBody>
                  <a:tcPr>
                    <a:solidFill>
                      <a:srgbClr val="E4D5D3"/>
                    </a:solidFill>
                  </a:tcPr>
                </a:tc>
                <a:tc>
                  <a:txBody>
                    <a:bodyPr/>
                    <a:lstStyle/>
                    <a:p>
                      <a:endParaRPr lang="nl-NL" dirty="0"/>
                    </a:p>
                  </a:txBody>
                  <a:tcPr>
                    <a:solidFill>
                      <a:srgbClr val="E4D5D3"/>
                    </a:solidFill>
                  </a:tcPr>
                </a:tc>
                <a:tc>
                  <a:txBody>
                    <a:bodyPr/>
                    <a:lstStyle/>
                    <a:p>
                      <a:endParaRPr lang="nl-NL" dirty="0"/>
                    </a:p>
                  </a:txBody>
                  <a:tcPr>
                    <a:solidFill>
                      <a:srgbClr val="E4D5D3"/>
                    </a:solidFill>
                  </a:tcPr>
                </a:tc>
                <a:tc>
                  <a:txBody>
                    <a:bodyPr/>
                    <a:lstStyle/>
                    <a:p>
                      <a:endParaRPr lang="nl-NL" dirty="0"/>
                    </a:p>
                  </a:txBody>
                  <a:tcPr>
                    <a:solidFill>
                      <a:srgbClr val="E4D5D3"/>
                    </a:solidFill>
                  </a:tcPr>
                </a:tc>
                <a:extLst>
                  <a:ext uri="{0D108BD9-81ED-4DB2-BD59-A6C34878D82A}">
                    <a16:rowId xmlns:a16="http://schemas.microsoft.com/office/drawing/2014/main" val="1910427246"/>
                  </a:ext>
                </a:extLst>
              </a:tr>
            </a:tbl>
          </a:graphicData>
        </a:graphic>
      </p:graphicFrame>
      <p:pic>
        <p:nvPicPr>
          <p:cNvPr id="5" name="Picture 6">
            <a:extLst>
              <a:ext uri="{FF2B5EF4-FFF2-40B4-BE49-F238E27FC236}">
                <a16:creationId xmlns:a16="http://schemas.microsoft.com/office/drawing/2014/main" id="{91A50334-6D24-B761-DF3B-82B84D6ECCCF}"/>
              </a:ext>
            </a:extLst>
          </p:cNvPr>
          <p:cNvPicPr>
            <a:picLocks noChangeAspect="1"/>
          </p:cNvPicPr>
          <p:nvPr/>
        </p:nvPicPr>
        <p:blipFill>
          <a:blip r:embed="rId3"/>
          <a:stretch>
            <a:fillRect/>
          </a:stretch>
        </p:blipFill>
        <p:spPr>
          <a:xfrm>
            <a:off x="6095704" y="2514082"/>
            <a:ext cx="2311062" cy="3041765"/>
          </a:xfrm>
          <a:prstGeom prst="rect">
            <a:avLst/>
          </a:prstGeom>
        </p:spPr>
      </p:pic>
      <p:pic>
        <p:nvPicPr>
          <p:cNvPr id="6" name="Picture 7">
            <a:extLst>
              <a:ext uri="{FF2B5EF4-FFF2-40B4-BE49-F238E27FC236}">
                <a16:creationId xmlns:a16="http://schemas.microsoft.com/office/drawing/2014/main" id="{4C604199-A95F-6AC8-6122-1689AA770765}"/>
              </a:ext>
            </a:extLst>
          </p:cNvPr>
          <p:cNvPicPr>
            <a:picLocks noChangeAspect="1"/>
          </p:cNvPicPr>
          <p:nvPr/>
        </p:nvPicPr>
        <p:blipFill>
          <a:blip r:embed="rId4"/>
          <a:stretch>
            <a:fillRect/>
          </a:stretch>
        </p:blipFill>
        <p:spPr>
          <a:xfrm>
            <a:off x="8665427" y="2509000"/>
            <a:ext cx="2365817" cy="3041764"/>
          </a:xfrm>
          <a:prstGeom prst="rect">
            <a:avLst/>
          </a:prstGeom>
        </p:spPr>
      </p:pic>
      <p:pic>
        <p:nvPicPr>
          <p:cNvPr id="1026" name="Picture 2" descr="Over de operatie - Radboudumc">
            <a:extLst>
              <a:ext uri="{FF2B5EF4-FFF2-40B4-BE49-F238E27FC236}">
                <a16:creationId xmlns:a16="http://schemas.microsoft.com/office/drawing/2014/main" id="{DD096479-03C2-9DCA-AE15-5A8B5E81309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62875" b="7238"/>
          <a:stretch/>
        </p:blipFill>
        <p:spPr bwMode="auto">
          <a:xfrm>
            <a:off x="3474788" y="2205571"/>
            <a:ext cx="2398138" cy="37272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ver de operatie - Radboudumc">
            <a:extLst>
              <a:ext uri="{FF2B5EF4-FFF2-40B4-BE49-F238E27FC236}">
                <a16:creationId xmlns:a16="http://schemas.microsoft.com/office/drawing/2014/main" id="{80CB18B0-6CC0-4258-B0BD-8F07754E619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5438" r="38895"/>
          <a:stretch/>
        </p:blipFill>
        <p:spPr bwMode="auto">
          <a:xfrm>
            <a:off x="1010977" y="2205571"/>
            <a:ext cx="2137204" cy="372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9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BD0DF-91AF-AAA9-5AE4-EDD42BFFC57E}"/>
            </a:ext>
          </a:extLst>
        </p:cNvPr>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776CC730-3EF5-4169-4EE1-D12E7A1EA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79677EB1-CB32-923F-1818-FAE5039F82F0}"/>
              </a:ext>
            </a:extLst>
          </p:cNvPr>
          <p:cNvSpPr txBox="1"/>
          <p:nvPr/>
        </p:nvSpPr>
        <p:spPr>
          <a:xfrm>
            <a:off x="386078" y="470410"/>
            <a:ext cx="7334071" cy="1200329"/>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Welke voedingsmiddelen geven de   meeste klachten na deze operaties?</a:t>
            </a:r>
          </a:p>
        </p:txBody>
      </p:sp>
      <p:pic>
        <p:nvPicPr>
          <p:cNvPr id="3" name="Afbeelding 2">
            <a:extLst>
              <a:ext uri="{FF2B5EF4-FFF2-40B4-BE49-F238E27FC236}">
                <a16:creationId xmlns:a16="http://schemas.microsoft.com/office/drawing/2014/main" id="{FCBE450E-EE78-566B-BCA2-746C7DE7B67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59016" y="2203618"/>
            <a:ext cx="499674" cy="499674"/>
          </a:xfrm>
          <a:prstGeom prst="rect">
            <a:avLst/>
          </a:prstGeom>
        </p:spPr>
      </p:pic>
      <p:pic>
        <p:nvPicPr>
          <p:cNvPr id="9" name="Afbeelding 8">
            <a:extLst>
              <a:ext uri="{FF2B5EF4-FFF2-40B4-BE49-F238E27FC236}">
                <a16:creationId xmlns:a16="http://schemas.microsoft.com/office/drawing/2014/main" id="{911C9CE1-22C9-5651-EEFD-7EFA9AD76A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59016" y="2886119"/>
            <a:ext cx="499674" cy="499674"/>
          </a:xfrm>
          <a:prstGeom prst="rect">
            <a:avLst/>
          </a:prstGeom>
        </p:spPr>
      </p:pic>
      <p:pic>
        <p:nvPicPr>
          <p:cNvPr id="10" name="Afbeelding 9">
            <a:extLst>
              <a:ext uri="{FF2B5EF4-FFF2-40B4-BE49-F238E27FC236}">
                <a16:creationId xmlns:a16="http://schemas.microsoft.com/office/drawing/2014/main" id="{EA75F6AF-3A29-2DC1-90DE-66AE1F2AF17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59016" y="4233383"/>
            <a:ext cx="499674" cy="499674"/>
          </a:xfrm>
          <a:prstGeom prst="rect">
            <a:avLst/>
          </a:prstGeom>
        </p:spPr>
      </p:pic>
      <p:sp>
        <p:nvSpPr>
          <p:cNvPr id="11" name="Tekstvak 10">
            <a:extLst>
              <a:ext uri="{FF2B5EF4-FFF2-40B4-BE49-F238E27FC236}">
                <a16:creationId xmlns:a16="http://schemas.microsoft.com/office/drawing/2014/main" id="{248AD578-01B4-E3A8-9F33-6F4C7B957B94}"/>
              </a:ext>
            </a:extLst>
          </p:cNvPr>
          <p:cNvSpPr txBox="1"/>
          <p:nvPr/>
        </p:nvSpPr>
        <p:spPr>
          <a:xfrm>
            <a:off x="1387033" y="2149365"/>
            <a:ext cx="2731127"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Brood</a:t>
            </a:r>
          </a:p>
        </p:txBody>
      </p:sp>
      <p:sp>
        <p:nvSpPr>
          <p:cNvPr id="12" name="Tekstvak 11">
            <a:extLst>
              <a:ext uri="{FF2B5EF4-FFF2-40B4-BE49-F238E27FC236}">
                <a16:creationId xmlns:a16="http://schemas.microsoft.com/office/drawing/2014/main" id="{54401680-8F7A-0199-9A11-0461B915700B}"/>
              </a:ext>
            </a:extLst>
          </p:cNvPr>
          <p:cNvSpPr txBox="1"/>
          <p:nvPr/>
        </p:nvSpPr>
        <p:spPr>
          <a:xfrm>
            <a:off x="1387033" y="2810514"/>
            <a:ext cx="2731127"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Vlees</a:t>
            </a:r>
          </a:p>
        </p:txBody>
      </p:sp>
      <p:pic>
        <p:nvPicPr>
          <p:cNvPr id="13" name="Afbeelding 12">
            <a:extLst>
              <a:ext uri="{FF2B5EF4-FFF2-40B4-BE49-F238E27FC236}">
                <a16:creationId xmlns:a16="http://schemas.microsoft.com/office/drawing/2014/main" id="{BBE78EBD-C9F1-E8F1-1394-C38214BCA9C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59016" y="3577315"/>
            <a:ext cx="499674" cy="499674"/>
          </a:xfrm>
          <a:prstGeom prst="rect">
            <a:avLst/>
          </a:prstGeom>
        </p:spPr>
      </p:pic>
      <p:sp>
        <p:nvSpPr>
          <p:cNvPr id="14" name="Tekstvak 13">
            <a:extLst>
              <a:ext uri="{FF2B5EF4-FFF2-40B4-BE49-F238E27FC236}">
                <a16:creationId xmlns:a16="http://schemas.microsoft.com/office/drawing/2014/main" id="{D20A519D-01BF-4F00-9B0D-1E9077519004}"/>
              </a:ext>
            </a:extLst>
          </p:cNvPr>
          <p:cNvSpPr txBox="1"/>
          <p:nvPr/>
        </p:nvSpPr>
        <p:spPr>
          <a:xfrm>
            <a:off x="1387033" y="3533150"/>
            <a:ext cx="2731127"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Rauwkost</a:t>
            </a:r>
          </a:p>
        </p:txBody>
      </p:sp>
      <p:sp>
        <p:nvSpPr>
          <p:cNvPr id="15" name="Tekstvak 14">
            <a:extLst>
              <a:ext uri="{FF2B5EF4-FFF2-40B4-BE49-F238E27FC236}">
                <a16:creationId xmlns:a16="http://schemas.microsoft.com/office/drawing/2014/main" id="{FE18F7F8-C984-96AF-2C91-7369F3B076A8}"/>
              </a:ext>
            </a:extLst>
          </p:cNvPr>
          <p:cNvSpPr txBox="1"/>
          <p:nvPr/>
        </p:nvSpPr>
        <p:spPr>
          <a:xfrm>
            <a:off x="1387033" y="4189116"/>
            <a:ext cx="2731127"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Drinkvoeding</a:t>
            </a:r>
          </a:p>
        </p:txBody>
      </p:sp>
      <p:pic>
        <p:nvPicPr>
          <p:cNvPr id="16" name="Afbeelding 15">
            <a:extLst>
              <a:ext uri="{FF2B5EF4-FFF2-40B4-BE49-F238E27FC236}">
                <a16:creationId xmlns:a16="http://schemas.microsoft.com/office/drawing/2014/main" id="{1923E78A-A8B0-41DE-5465-2FA1EC06668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59016" y="4932266"/>
            <a:ext cx="499674" cy="499674"/>
          </a:xfrm>
          <a:prstGeom prst="rect">
            <a:avLst/>
          </a:prstGeom>
        </p:spPr>
      </p:pic>
      <p:sp>
        <p:nvSpPr>
          <p:cNvPr id="17" name="Tekstvak 16">
            <a:extLst>
              <a:ext uri="{FF2B5EF4-FFF2-40B4-BE49-F238E27FC236}">
                <a16:creationId xmlns:a16="http://schemas.microsoft.com/office/drawing/2014/main" id="{191831C9-F96F-8A6F-4057-57E293B2C6FF}"/>
              </a:ext>
            </a:extLst>
          </p:cNvPr>
          <p:cNvSpPr txBox="1"/>
          <p:nvPr/>
        </p:nvSpPr>
        <p:spPr>
          <a:xfrm>
            <a:off x="1387033" y="4918516"/>
            <a:ext cx="2731127"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rPr>
              <a:t>Melk</a:t>
            </a:r>
          </a:p>
        </p:txBody>
      </p:sp>
      <p:sp>
        <p:nvSpPr>
          <p:cNvPr id="2" name="Tekstvak 1">
            <a:extLst>
              <a:ext uri="{FF2B5EF4-FFF2-40B4-BE49-F238E27FC236}">
                <a16:creationId xmlns:a16="http://schemas.microsoft.com/office/drawing/2014/main" id="{4C75FF93-3610-C1C2-C1FC-12DA3C5D09E0}"/>
              </a:ext>
            </a:extLst>
          </p:cNvPr>
          <p:cNvSpPr txBox="1"/>
          <p:nvPr/>
        </p:nvSpPr>
        <p:spPr>
          <a:xfrm>
            <a:off x="4026720" y="2147784"/>
            <a:ext cx="7550331"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sym typeface="Wingdings" panose="05000000000000000000" pitchFamily="2" charset="2"/>
              </a:rPr>
              <a:t> roosteren, tosti, wentelteefje, crackers, pap</a:t>
            </a:r>
            <a:endParaRPr lang="nl-NL" sz="2800" dirty="0">
              <a:solidFill>
                <a:srgbClr val="E8B298"/>
              </a:solidFill>
              <a:latin typeface="Mic32NewRoundedW00-Bold" panose="020B0803040000020004" pitchFamily="34" charset="0"/>
            </a:endParaRPr>
          </a:p>
        </p:txBody>
      </p:sp>
      <p:sp>
        <p:nvSpPr>
          <p:cNvPr id="6" name="Tekstvak 5">
            <a:extLst>
              <a:ext uri="{FF2B5EF4-FFF2-40B4-BE49-F238E27FC236}">
                <a16:creationId xmlns:a16="http://schemas.microsoft.com/office/drawing/2014/main" id="{0727E378-AC14-6FFF-02CE-51F4C20CCC8F}"/>
              </a:ext>
            </a:extLst>
          </p:cNvPr>
          <p:cNvSpPr txBox="1"/>
          <p:nvPr/>
        </p:nvSpPr>
        <p:spPr>
          <a:xfrm>
            <a:off x="4026720" y="2808933"/>
            <a:ext cx="7203978"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sym typeface="Wingdings" panose="05000000000000000000" pitchFamily="2" charset="2"/>
              </a:rPr>
              <a:t> zachte soorten, pureren, vis, vegetarisch</a:t>
            </a:r>
            <a:endParaRPr lang="nl-NL" sz="2800" dirty="0">
              <a:solidFill>
                <a:srgbClr val="E8B298"/>
              </a:solidFill>
              <a:latin typeface="Mic32NewRoundedW00-Bold" panose="020B0803040000020004" pitchFamily="34" charset="0"/>
            </a:endParaRPr>
          </a:p>
        </p:txBody>
      </p:sp>
      <p:sp>
        <p:nvSpPr>
          <p:cNvPr id="7" name="Tekstvak 6">
            <a:extLst>
              <a:ext uri="{FF2B5EF4-FFF2-40B4-BE49-F238E27FC236}">
                <a16:creationId xmlns:a16="http://schemas.microsoft.com/office/drawing/2014/main" id="{05C2EF4E-18CC-550A-EC0D-CE6FA46CD16B}"/>
              </a:ext>
            </a:extLst>
          </p:cNvPr>
          <p:cNvSpPr txBox="1"/>
          <p:nvPr/>
        </p:nvSpPr>
        <p:spPr>
          <a:xfrm>
            <a:off x="4026720" y="3531569"/>
            <a:ext cx="7203978"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sym typeface="Wingdings" panose="05000000000000000000" pitchFamily="2" charset="2"/>
              </a:rPr>
              <a:t> verhitten zoals koken, stomen, grillen</a:t>
            </a:r>
            <a:endParaRPr lang="nl-NL" sz="2800" dirty="0">
              <a:solidFill>
                <a:srgbClr val="E8B298"/>
              </a:solidFill>
              <a:latin typeface="Mic32NewRoundedW00-Bold" panose="020B0803040000020004" pitchFamily="34" charset="0"/>
            </a:endParaRPr>
          </a:p>
        </p:txBody>
      </p:sp>
      <p:sp>
        <p:nvSpPr>
          <p:cNvPr id="8" name="Tekstvak 7">
            <a:extLst>
              <a:ext uri="{FF2B5EF4-FFF2-40B4-BE49-F238E27FC236}">
                <a16:creationId xmlns:a16="http://schemas.microsoft.com/office/drawing/2014/main" id="{1AE1D393-46A0-FC16-8D27-D941708A65E1}"/>
              </a:ext>
            </a:extLst>
          </p:cNvPr>
          <p:cNvSpPr txBox="1"/>
          <p:nvPr/>
        </p:nvSpPr>
        <p:spPr>
          <a:xfrm>
            <a:off x="4026720" y="4187535"/>
            <a:ext cx="7203978"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sym typeface="Wingdings" panose="05000000000000000000" pitchFamily="2" charset="2"/>
              </a:rPr>
              <a:t> rustig drinken, spreiden, andere bijvoeding</a:t>
            </a:r>
            <a:endParaRPr lang="nl-NL" sz="2800" dirty="0">
              <a:solidFill>
                <a:srgbClr val="E8B298"/>
              </a:solidFill>
              <a:latin typeface="Mic32NewRoundedW00-Bold" panose="020B0803040000020004" pitchFamily="34" charset="0"/>
            </a:endParaRPr>
          </a:p>
        </p:txBody>
      </p:sp>
      <p:sp>
        <p:nvSpPr>
          <p:cNvPr id="20" name="Tekstvak 19">
            <a:extLst>
              <a:ext uri="{FF2B5EF4-FFF2-40B4-BE49-F238E27FC236}">
                <a16:creationId xmlns:a16="http://schemas.microsoft.com/office/drawing/2014/main" id="{37762B2C-EC95-BAEC-011E-98E0C943678F}"/>
              </a:ext>
            </a:extLst>
          </p:cNvPr>
          <p:cNvSpPr txBox="1"/>
          <p:nvPr/>
        </p:nvSpPr>
        <p:spPr>
          <a:xfrm>
            <a:off x="4026720" y="4916935"/>
            <a:ext cx="7203978" cy="523220"/>
          </a:xfrm>
          <a:prstGeom prst="rect">
            <a:avLst/>
          </a:prstGeom>
          <a:noFill/>
          <a:effectLst/>
        </p:spPr>
        <p:txBody>
          <a:bodyPr wrap="square" rtlCol="0">
            <a:spAutoFit/>
          </a:bodyPr>
          <a:lstStyle/>
          <a:p>
            <a:r>
              <a:rPr lang="nl-NL" sz="2800" dirty="0">
                <a:solidFill>
                  <a:srgbClr val="E8B298"/>
                </a:solidFill>
                <a:latin typeface="Mic32NewRoundedW00-Bold" panose="020B0803040000020004" pitchFamily="34" charset="0"/>
                <a:sym typeface="Wingdings" panose="05000000000000000000" pitchFamily="2" charset="2"/>
              </a:rPr>
              <a:t> zure zuivel, plantaardige zuivel</a:t>
            </a:r>
            <a:endParaRPr lang="nl-NL" sz="2800" dirty="0">
              <a:solidFill>
                <a:srgbClr val="E8B298"/>
              </a:solidFill>
              <a:latin typeface="Mic32NewRoundedW00-Bold" panose="020B0803040000020004" pitchFamily="34" charset="0"/>
            </a:endParaRPr>
          </a:p>
        </p:txBody>
      </p:sp>
    </p:spTree>
    <p:extLst>
      <p:ext uri="{BB962C8B-B14F-4D97-AF65-F5344CB8AC3E}">
        <p14:creationId xmlns:p14="http://schemas.microsoft.com/office/powerpoint/2010/main" val="22682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7" grpId="0"/>
      <p:bldP spid="2" grpId="0"/>
      <p:bldP spid="6" grpId="0"/>
      <p:bldP spid="7" grpId="0"/>
      <p:bldP spid="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72E50F77-EC8F-388E-7B46-06987C15B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56CF02AB-28D2-DC89-69BB-352F60EB23FB}"/>
              </a:ext>
            </a:extLst>
          </p:cNvPr>
          <p:cNvSpPr txBox="1"/>
          <p:nvPr/>
        </p:nvSpPr>
        <p:spPr>
          <a:xfrm>
            <a:off x="386080" y="470410"/>
            <a:ext cx="4865190"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Dysfagie (slikklachten)</a:t>
            </a:r>
          </a:p>
        </p:txBody>
      </p:sp>
      <p:sp>
        <p:nvSpPr>
          <p:cNvPr id="2" name="Tekstvak 1">
            <a:extLst>
              <a:ext uri="{FF2B5EF4-FFF2-40B4-BE49-F238E27FC236}">
                <a16:creationId xmlns:a16="http://schemas.microsoft.com/office/drawing/2014/main" id="{6132F0C9-C202-5B37-5532-B483C179131C}"/>
              </a:ext>
            </a:extLst>
          </p:cNvPr>
          <p:cNvSpPr txBox="1"/>
          <p:nvPr/>
        </p:nvSpPr>
        <p:spPr>
          <a:xfrm>
            <a:off x="979089" y="1996347"/>
            <a:ext cx="9918809" cy="3754874"/>
          </a:xfrm>
          <a:prstGeom prst="rect">
            <a:avLst/>
          </a:prstGeom>
          <a:noFill/>
        </p:spPr>
        <p:txBody>
          <a:bodyPr wrap="square" rtlCol="0">
            <a:spAutoFit/>
          </a:bodyPr>
          <a:lstStyle/>
          <a:p>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i="1" dirty="0">
                <a:solidFill>
                  <a:srgbClr val="E8B298"/>
                </a:solidFill>
                <a:latin typeface="Mic32NewRoundedW00-Bold" panose="020B0803040000020004" pitchFamily="34" charset="0"/>
              </a:rPr>
              <a:t>Stenose (bijvoorbeeld door littekenweefsel, infectie of maligniteit</a:t>
            </a:r>
            <a:r>
              <a:rPr lang="nl-NL" sz="2000" i="1" dirty="0">
                <a:solidFill>
                  <a:srgbClr val="E8B298"/>
                </a:solidFill>
                <a:latin typeface="Mic32NewRoundedW00-Bold" panose="020B0803040000020004" pitchFamily="34" charset="0"/>
              </a:rPr>
              <a:t>)</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Gastroscopie en/of slikvideo</a:t>
            </a:r>
            <a:endParaRPr lang="nl-NL" sz="2400" i="1" dirty="0">
              <a:solidFill>
                <a:srgbClr val="E8B298"/>
              </a:solidFill>
              <a:latin typeface="Mic32NewRoundedW00-Bold" panose="020B0803040000020004" pitchFamily="34" charset="0"/>
            </a:endParaRP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Dilatatie, vaak kleine beetjes eten, rustig eten, goed kauwen, rechtop aan tafel eten, consistentie aanpassen (vloeibare en smeuïge voeding), aandacht voor het voorkomen van ongewenst gewichtsverlies</a:t>
            </a:r>
            <a:endParaRPr lang="nl-NL" sz="2400" i="1" dirty="0">
              <a:solidFill>
                <a:srgbClr val="E8B298"/>
              </a:solidFill>
              <a:latin typeface="Mic32NewRoundedW00-Bold" panose="020B0803040000020004" pitchFamily="34" charset="0"/>
            </a:endParaRPr>
          </a:p>
          <a:p>
            <a:endParaRPr lang="nl-NL"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7E2473D9-AFF0-B7FE-4F0C-B7CC7E2A085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105179"/>
            <a:ext cx="499674" cy="499674"/>
          </a:xfrm>
          <a:prstGeom prst="rect">
            <a:avLst/>
          </a:prstGeom>
        </p:spPr>
      </p:pic>
      <p:pic>
        <p:nvPicPr>
          <p:cNvPr id="7" name="Afbeelding 6">
            <a:extLst>
              <a:ext uri="{FF2B5EF4-FFF2-40B4-BE49-F238E27FC236}">
                <a16:creationId xmlns:a16="http://schemas.microsoft.com/office/drawing/2014/main" id="{544EBDBC-5546-1546-C4C2-6F1F6A2DC5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35537C2B-363D-060C-78D3-54514F8D65F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92387" y="4048092"/>
            <a:ext cx="499674" cy="499674"/>
          </a:xfrm>
          <a:prstGeom prst="rect">
            <a:avLst/>
          </a:prstGeom>
        </p:spPr>
      </p:pic>
    </p:spTree>
    <p:extLst>
      <p:ext uri="{BB962C8B-B14F-4D97-AF65-F5344CB8AC3E}">
        <p14:creationId xmlns:p14="http://schemas.microsoft.com/office/powerpoint/2010/main" val="18284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622D2D1F-4D67-1494-E1E0-38785573957A}"/>
              </a:ext>
            </a:extLst>
          </p:cNvPr>
          <p:cNvSpPr txBox="1"/>
          <p:nvPr/>
        </p:nvSpPr>
        <p:spPr>
          <a:xfrm>
            <a:off x="1164102" y="2644170"/>
            <a:ext cx="7314739" cy="1569660"/>
          </a:xfrm>
          <a:prstGeom prst="rect">
            <a:avLst/>
          </a:prstGeom>
          <a:noFill/>
          <a:effectLst/>
        </p:spPr>
        <p:txBody>
          <a:bodyPr wrap="square" rtlCol="0">
            <a:spAutoFit/>
          </a:bodyPr>
          <a:lstStyle/>
          <a:p>
            <a:r>
              <a:rPr lang="nl-NL" sz="4800" dirty="0">
                <a:solidFill>
                  <a:schemeClr val="tx1">
                    <a:lumMod val="65000"/>
                    <a:lumOff val="35000"/>
                  </a:schemeClr>
                </a:solidFill>
                <a:latin typeface="Mic32NewRoundedW00-Bold" panose="020B0803040000020004" pitchFamily="34" charset="0"/>
              </a:rPr>
              <a:t>Hoeveel is een </a:t>
            </a:r>
          </a:p>
          <a:p>
            <a:r>
              <a:rPr lang="nl-NL" sz="4800" dirty="0">
                <a:solidFill>
                  <a:schemeClr val="tx1">
                    <a:lumMod val="65000"/>
                    <a:lumOff val="35000"/>
                  </a:schemeClr>
                </a:solidFill>
                <a:latin typeface="Mic32NewRoundedW00-Bold" panose="020B0803040000020004" pitchFamily="34" charset="0"/>
              </a:rPr>
              <a:t>‘klein beetje eten’?</a:t>
            </a:r>
          </a:p>
        </p:txBody>
      </p:sp>
      <p:pic>
        <p:nvPicPr>
          <p:cNvPr id="3" name="Afbeelding 2">
            <a:extLst>
              <a:ext uri="{FF2B5EF4-FFF2-40B4-BE49-F238E27FC236}">
                <a16:creationId xmlns:a16="http://schemas.microsoft.com/office/drawing/2014/main" id="{5354217F-97D2-7635-1F4B-6AB8B736E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90101">
            <a:off x="8224724" y="3495686"/>
            <a:ext cx="4458957" cy="4458957"/>
          </a:xfrm>
          <a:prstGeom prst="rect">
            <a:avLst/>
          </a:prstGeom>
        </p:spPr>
      </p:pic>
      <p:pic>
        <p:nvPicPr>
          <p:cNvPr id="7" name="Afbeelding 6" descr="Afbeelding met zwart, duisternis&#10;&#10;Automatisch gegenereerde beschrijving">
            <a:extLst>
              <a:ext uri="{FF2B5EF4-FFF2-40B4-BE49-F238E27FC236}">
                <a16:creationId xmlns:a16="http://schemas.microsoft.com/office/drawing/2014/main" id="{A8EF373C-04AE-45D2-470A-0C732A94438B}"/>
              </a:ext>
            </a:extLst>
          </p:cNvPr>
          <p:cNvPicPr>
            <a:picLocks noChangeAspect="1"/>
          </p:cNvPicPr>
          <p:nvPr/>
        </p:nvPicPr>
        <p:blipFill>
          <a:blip r:embed="rId4">
            <a:alphaModFix amt="64000"/>
            <a:extLst>
              <a:ext uri="{28A0092B-C50C-407E-A947-70E740481C1C}">
                <a14:useLocalDpi xmlns:a14="http://schemas.microsoft.com/office/drawing/2010/main" val="0"/>
              </a:ext>
            </a:extLst>
          </a:blip>
          <a:stretch>
            <a:fillRect/>
          </a:stretch>
        </p:blipFill>
        <p:spPr>
          <a:xfrm>
            <a:off x="8303172" y="3429000"/>
            <a:ext cx="3725763" cy="3561564"/>
          </a:xfrm>
          <a:prstGeom prst="rect">
            <a:avLst/>
          </a:prstGeom>
        </p:spPr>
      </p:pic>
    </p:spTree>
    <p:extLst>
      <p:ext uri="{BB962C8B-B14F-4D97-AF65-F5344CB8AC3E}">
        <p14:creationId xmlns:p14="http://schemas.microsoft.com/office/powerpoint/2010/main" val="32547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9D27AEB4-79A2-BC73-F441-C495E2925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F50B2C7B-D5EF-AB0B-CED0-BC038D5C92E6}"/>
              </a:ext>
            </a:extLst>
          </p:cNvPr>
          <p:cNvSpPr txBox="1"/>
          <p:nvPr/>
        </p:nvSpPr>
        <p:spPr>
          <a:xfrm>
            <a:off x="386080" y="470410"/>
            <a:ext cx="1808480"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Reflux</a:t>
            </a:r>
          </a:p>
        </p:txBody>
      </p:sp>
      <p:sp>
        <p:nvSpPr>
          <p:cNvPr id="2" name="Tekstvak 1">
            <a:extLst>
              <a:ext uri="{FF2B5EF4-FFF2-40B4-BE49-F238E27FC236}">
                <a16:creationId xmlns:a16="http://schemas.microsoft.com/office/drawing/2014/main" id="{A3D7895E-2D7E-4F74-0968-1E65E732D985}"/>
              </a:ext>
            </a:extLst>
          </p:cNvPr>
          <p:cNvSpPr txBox="1"/>
          <p:nvPr/>
        </p:nvSpPr>
        <p:spPr>
          <a:xfrm>
            <a:off x="979089" y="1996347"/>
            <a:ext cx="9918809" cy="4370427"/>
          </a:xfrm>
          <a:prstGeom prst="rect">
            <a:avLst/>
          </a:prstGeom>
          <a:noFill/>
        </p:spPr>
        <p:txBody>
          <a:bodyPr wrap="square" rtlCol="0">
            <a:spAutoFit/>
          </a:bodyPr>
          <a:lstStyle/>
          <a:p>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Ontbreken anti-refluxmechanisme, motiliteitsstoornis, obstipatie, overgewicht</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Gastroscopie </a:t>
            </a:r>
            <a:endParaRPr lang="nl-NL" sz="2400" i="1" dirty="0">
              <a:solidFill>
                <a:srgbClr val="E8B298"/>
              </a:solidFill>
              <a:latin typeface="Mic32NewRoundedW00-Bold" panose="020B0803040000020004" pitchFamily="34" charset="0"/>
            </a:endParaRP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Vaak kleine beetjes eten, rustig eten, goed kauwen, rechtop aan tafel eten, inslikken van lucht voorkomen, niet bukken of sporten na het eten, voor het slapen gaan niet eten, terughoudend zijn met roken, alcohol en bepaalde voedingsmiddelen, gezond gewicht, geen knellende kleding dragen, stress voorkomen, obstipatie voorkomen, dagboek met klachten bijhouden, indien nodig maagzuurremmer of galzuurbinder via arts, </a:t>
            </a:r>
            <a:r>
              <a:rPr lang="nl-NL" sz="1800" i="1" dirty="0">
                <a:solidFill>
                  <a:srgbClr val="E8B298"/>
                </a:solidFill>
                <a:latin typeface="Mic32NewRoundedW00-Bold" panose="020B0803040000020004" pitchFamily="34" charset="0"/>
              </a:rPr>
              <a:t>aandacht voor het voorkomen van ongewenst gewichtsverlies</a:t>
            </a:r>
            <a:endParaRPr lang="nl-NL"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06BE5284-1619-C013-F620-5C7EA54E94E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057602"/>
            <a:ext cx="499674" cy="499674"/>
          </a:xfrm>
          <a:prstGeom prst="rect">
            <a:avLst/>
          </a:prstGeom>
        </p:spPr>
      </p:pic>
      <p:pic>
        <p:nvPicPr>
          <p:cNvPr id="7" name="Afbeelding 6">
            <a:extLst>
              <a:ext uri="{FF2B5EF4-FFF2-40B4-BE49-F238E27FC236}">
                <a16:creationId xmlns:a16="http://schemas.microsoft.com/office/drawing/2014/main" id="{927300FF-C067-6799-4D2B-393540674E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D9B91E7A-0EB8-D091-8F9B-7C1CA973CA4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045022"/>
            <a:ext cx="499674" cy="499674"/>
          </a:xfrm>
          <a:prstGeom prst="rect">
            <a:avLst/>
          </a:prstGeom>
        </p:spPr>
      </p:pic>
    </p:spTree>
    <p:extLst>
      <p:ext uri="{BB962C8B-B14F-4D97-AF65-F5344CB8AC3E}">
        <p14:creationId xmlns:p14="http://schemas.microsoft.com/office/powerpoint/2010/main" val="33164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reativiteit&#10;&#10;Beschrijving automatisch gegenereerd met lage betrouwbaarheid">
            <a:extLst>
              <a:ext uri="{FF2B5EF4-FFF2-40B4-BE49-F238E27FC236}">
                <a16:creationId xmlns:a16="http://schemas.microsoft.com/office/drawing/2014/main" id="{48E082B1-F70D-3E0B-EDD9-3C1F3DB40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2507">
            <a:off x="213359" y="227155"/>
            <a:ext cx="1132840" cy="1132840"/>
          </a:xfrm>
          <a:prstGeom prst="rect">
            <a:avLst/>
          </a:prstGeom>
        </p:spPr>
      </p:pic>
      <p:sp>
        <p:nvSpPr>
          <p:cNvPr id="5" name="Tekstvak 4">
            <a:extLst>
              <a:ext uri="{FF2B5EF4-FFF2-40B4-BE49-F238E27FC236}">
                <a16:creationId xmlns:a16="http://schemas.microsoft.com/office/drawing/2014/main" id="{8AAC7F87-EAB7-7C75-D832-4EB133BBF26C}"/>
              </a:ext>
            </a:extLst>
          </p:cNvPr>
          <p:cNvSpPr txBox="1"/>
          <p:nvPr/>
        </p:nvSpPr>
        <p:spPr>
          <a:xfrm>
            <a:off x="386080" y="470410"/>
            <a:ext cx="7451634" cy="646331"/>
          </a:xfrm>
          <a:prstGeom prst="rect">
            <a:avLst/>
          </a:prstGeom>
          <a:noFill/>
        </p:spPr>
        <p:txBody>
          <a:bodyPr wrap="square" rtlCol="0">
            <a:spAutoFit/>
          </a:bodyPr>
          <a:lstStyle/>
          <a:p>
            <a:pPr algn="ctr"/>
            <a:r>
              <a:rPr lang="nl-NL" sz="3600" dirty="0">
                <a:solidFill>
                  <a:schemeClr val="bg1">
                    <a:lumMod val="50000"/>
                  </a:schemeClr>
                </a:solidFill>
                <a:latin typeface="Mic32NewRoundedW00-Bold" panose="020B0803040000020004" pitchFamily="34" charset="0"/>
              </a:rPr>
              <a:t>Misselijkheid, braken en (op)boeren</a:t>
            </a:r>
          </a:p>
        </p:txBody>
      </p:sp>
      <p:sp>
        <p:nvSpPr>
          <p:cNvPr id="2" name="Tekstvak 1">
            <a:extLst>
              <a:ext uri="{FF2B5EF4-FFF2-40B4-BE49-F238E27FC236}">
                <a16:creationId xmlns:a16="http://schemas.microsoft.com/office/drawing/2014/main" id="{772A1211-B73E-6AA5-C5F0-1C9C6E36950F}"/>
              </a:ext>
            </a:extLst>
          </p:cNvPr>
          <p:cNvSpPr txBox="1"/>
          <p:nvPr/>
        </p:nvSpPr>
        <p:spPr>
          <a:xfrm>
            <a:off x="979089" y="1996347"/>
            <a:ext cx="9918809" cy="3785652"/>
          </a:xfrm>
          <a:prstGeom prst="rect">
            <a:avLst/>
          </a:prstGeom>
          <a:noFill/>
        </p:spPr>
        <p:txBody>
          <a:bodyPr wrap="square" rtlCol="0">
            <a:spAutoFit/>
          </a:bodyPr>
          <a:lstStyle/>
          <a:p>
            <a:r>
              <a:rPr lang="nl-NL" sz="2800" dirty="0">
                <a:solidFill>
                  <a:srgbClr val="E8B298"/>
                </a:solidFill>
                <a:latin typeface="Mic32NewRoundedW00-Bold" panose="020B0803040000020004" pitchFamily="34" charset="0"/>
              </a:rPr>
              <a:t>Oorzaak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Vertraagde lediging, viscerale </a:t>
            </a:r>
            <a:r>
              <a:rPr lang="nl-NL" sz="2000" i="1" dirty="0" err="1">
                <a:solidFill>
                  <a:srgbClr val="E8B298"/>
                </a:solidFill>
                <a:latin typeface="Mic32NewRoundedW00-Bold" panose="020B0803040000020004" pitchFamily="34" charset="0"/>
              </a:rPr>
              <a:t>hypertensiviteit</a:t>
            </a:r>
            <a:r>
              <a:rPr lang="nl-NL" sz="2000" i="1" dirty="0">
                <a:solidFill>
                  <a:srgbClr val="E8B298"/>
                </a:solidFill>
                <a:latin typeface="Mic32NewRoundedW00-Bold" panose="020B0803040000020004" pitchFamily="34" charset="0"/>
              </a:rPr>
              <a:t> (verhoogde gevoeligheid voor prikkels uit het maagdarmkanaal), infectie</a:t>
            </a:r>
          </a:p>
          <a:p>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Diagnostiek</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Inspectie mond en slikvideo</a:t>
            </a:r>
            <a:endParaRPr lang="nl-NL" sz="2400" i="1" dirty="0">
              <a:solidFill>
                <a:srgbClr val="E8B298"/>
              </a:solidFill>
              <a:latin typeface="Mic32NewRoundedW00-Bold" panose="020B0803040000020004" pitchFamily="34" charset="0"/>
            </a:endParaRPr>
          </a:p>
          <a:p>
            <a:pPr lvl="1"/>
            <a:endParaRPr lang="nl-NL" dirty="0">
              <a:solidFill>
                <a:srgbClr val="E8B298"/>
              </a:solidFill>
              <a:latin typeface="Mic32NewRoundedW00-Bold" panose="020B0803040000020004" pitchFamily="34" charset="0"/>
            </a:endParaRPr>
          </a:p>
          <a:p>
            <a:r>
              <a:rPr lang="nl-NL" sz="2800" dirty="0">
                <a:solidFill>
                  <a:srgbClr val="E8B298"/>
                </a:solidFill>
                <a:latin typeface="Mic32NewRoundedW00-Bold" panose="020B0803040000020004" pitchFamily="34" charset="0"/>
              </a:rPr>
              <a:t>Behandeling</a:t>
            </a:r>
            <a:br>
              <a:rPr lang="nl-NL" dirty="0">
                <a:solidFill>
                  <a:srgbClr val="E8B298"/>
                </a:solidFill>
                <a:latin typeface="Mic32NewRoundedW00-Bold" panose="020B0803040000020004" pitchFamily="34" charset="0"/>
              </a:rPr>
            </a:br>
            <a:r>
              <a:rPr lang="nl-NL" sz="2000" i="1" dirty="0">
                <a:solidFill>
                  <a:srgbClr val="E8B298"/>
                </a:solidFill>
                <a:latin typeface="Mic32NewRoundedW00-Bold" panose="020B0803040000020004" pitchFamily="34" charset="0"/>
              </a:rPr>
              <a:t>Medicatie, vaak kleine beetjes eten, rustig eten, goed kauwen, rechtop aan tafel eten, niet bukken of sporten na het eten, voor het slapen gaan niet eten, aandacht voor het voorkomen van ongewenst gewichtsverlies</a:t>
            </a:r>
            <a:endParaRPr lang="nl-NL" sz="2000" dirty="0">
              <a:solidFill>
                <a:srgbClr val="E8B298"/>
              </a:solidFill>
              <a:latin typeface="Mic32NewRoundedW00-Bold" panose="020B0803040000020004" pitchFamily="34" charset="0"/>
            </a:endParaRPr>
          </a:p>
        </p:txBody>
      </p:sp>
      <p:pic>
        <p:nvPicPr>
          <p:cNvPr id="6" name="Afbeelding 5">
            <a:extLst>
              <a:ext uri="{FF2B5EF4-FFF2-40B4-BE49-F238E27FC236}">
                <a16:creationId xmlns:a16="http://schemas.microsoft.com/office/drawing/2014/main" id="{06D645C9-7BF3-F06C-5BF7-860F274488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3388834"/>
            <a:ext cx="499674" cy="499674"/>
          </a:xfrm>
          <a:prstGeom prst="rect">
            <a:avLst/>
          </a:prstGeom>
        </p:spPr>
      </p:pic>
      <p:pic>
        <p:nvPicPr>
          <p:cNvPr id="7" name="Afbeelding 6">
            <a:extLst>
              <a:ext uri="{FF2B5EF4-FFF2-40B4-BE49-F238E27FC236}">
                <a16:creationId xmlns:a16="http://schemas.microsoft.com/office/drawing/2014/main" id="{6BAB8C94-9565-5F08-02E3-0D7928CD1DF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2070183"/>
            <a:ext cx="499674" cy="499674"/>
          </a:xfrm>
          <a:prstGeom prst="rect">
            <a:avLst/>
          </a:prstGeom>
        </p:spPr>
      </p:pic>
      <p:pic>
        <p:nvPicPr>
          <p:cNvPr id="8" name="Afbeelding 7">
            <a:extLst>
              <a:ext uri="{FF2B5EF4-FFF2-40B4-BE49-F238E27FC236}">
                <a16:creationId xmlns:a16="http://schemas.microsoft.com/office/drawing/2014/main" id="{DC3C7B83-75E2-C1CE-F493-4FCBDACFB0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79415" y="4362249"/>
            <a:ext cx="499674" cy="499674"/>
          </a:xfrm>
          <a:prstGeom prst="rect">
            <a:avLst/>
          </a:prstGeom>
        </p:spPr>
      </p:pic>
    </p:spTree>
    <p:extLst>
      <p:ext uri="{BB962C8B-B14F-4D97-AF65-F5344CB8AC3E}">
        <p14:creationId xmlns:p14="http://schemas.microsoft.com/office/powerpoint/2010/main" val="37313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3530</TotalTime>
  <Words>1251</Words>
  <Application>Microsoft Office PowerPoint</Application>
  <PresentationFormat>Breedbeeld</PresentationFormat>
  <Paragraphs>164</Paragraphs>
  <Slides>24</Slides>
  <Notes>24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Abadi</vt:lpstr>
      <vt:lpstr>Arial</vt:lpstr>
      <vt:lpstr>Calibri</vt:lpstr>
      <vt:lpstr>Calibri Light</vt:lpstr>
      <vt:lpstr>Mic32NewRoundedW00-Bold</vt:lpstr>
      <vt:lpstr>Nikotinus DEMO</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Leon van Vugt</dc:creator>
  <cp:lastModifiedBy>Merel Roovers</cp:lastModifiedBy>
  <cp:revision>82</cp:revision>
  <cp:lastPrinted>2024-04-10T12:06:16Z</cp:lastPrinted>
  <dcterms:created xsi:type="dcterms:W3CDTF">2023-10-31T10:14:53Z</dcterms:created>
  <dcterms:modified xsi:type="dcterms:W3CDTF">2024-11-08T10:52:04Z</dcterms:modified>
</cp:coreProperties>
</file>